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49"/>
  </p:notesMasterIdLst>
  <p:handoutMasterIdLst>
    <p:handoutMasterId r:id="rId50"/>
  </p:handoutMasterIdLst>
  <p:sldIdLst>
    <p:sldId id="518" r:id="rId2"/>
    <p:sldId id="429" r:id="rId3"/>
    <p:sldId id="519" r:id="rId4"/>
    <p:sldId id="520" r:id="rId5"/>
    <p:sldId id="502" r:id="rId6"/>
    <p:sldId id="547" r:id="rId7"/>
    <p:sldId id="409" r:id="rId8"/>
    <p:sldId id="575" r:id="rId9"/>
    <p:sldId id="542" r:id="rId10"/>
    <p:sldId id="568" r:id="rId11"/>
    <p:sldId id="576" r:id="rId12"/>
    <p:sldId id="577" r:id="rId13"/>
    <p:sldId id="503" r:id="rId14"/>
    <p:sldId id="532" r:id="rId15"/>
    <p:sldId id="533" r:id="rId16"/>
    <p:sldId id="530" r:id="rId17"/>
    <p:sldId id="537" r:id="rId18"/>
    <p:sldId id="539" r:id="rId19"/>
    <p:sldId id="583" r:id="rId20"/>
    <p:sldId id="584" r:id="rId21"/>
    <p:sldId id="558" r:id="rId22"/>
    <p:sldId id="529" r:id="rId23"/>
    <p:sldId id="523" r:id="rId24"/>
    <p:sldId id="569" r:id="rId25"/>
    <p:sldId id="570" r:id="rId26"/>
    <p:sldId id="571" r:id="rId27"/>
    <p:sldId id="548" r:id="rId28"/>
    <p:sldId id="572" r:id="rId29"/>
    <p:sldId id="573" r:id="rId30"/>
    <p:sldId id="586" r:id="rId31"/>
    <p:sldId id="535" r:id="rId32"/>
    <p:sldId id="567" r:id="rId33"/>
    <p:sldId id="560" r:id="rId34"/>
    <p:sldId id="562" r:id="rId35"/>
    <p:sldId id="563" r:id="rId36"/>
    <p:sldId id="564" r:id="rId37"/>
    <p:sldId id="565" r:id="rId38"/>
    <p:sldId id="574" r:id="rId39"/>
    <p:sldId id="549" r:id="rId40"/>
    <p:sldId id="510" r:id="rId41"/>
    <p:sldId id="566" r:id="rId42"/>
    <p:sldId id="528" r:id="rId43"/>
    <p:sldId id="534" r:id="rId44"/>
    <p:sldId id="531" r:id="rId45"/>
    <p:sldId id="538" r:id="rId46"/>
    <p:sldId id="522" r:id="rId47"/>
    <p:sldId id="585" r:id="rId48"/>
  </p:sldIdLst>
  <p:sldSz cx="9144000" cy="6858000" type="screen4x3"/>
  <p:notesSz cx="7004050" cy="929005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5A00BE"/>
    <a:srgbClr val="2F01A3"/>
    <a:srgbClr val="EFEFFF"/>
    <a:srgbClr val="E5FFFF"/>
    <a:srgbClr val="FFFFE9"/>
    <a:srgbClr val="FFEED5"/>
    <a:srgbClr val="CC0099"/>
    <a:srgbClr val="33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6" autoAdjust="0"/>
    <p:restoredTop sz="90512" autoAdjust="0"/>
  </p:normalViewPr>
  <p:slideViewPr>
    <p:cSldViewPr>
      <p:cViewPr varScale="1">
        <p:scale>
          <a:sx n="66" d="100"/>
          <a:sy n="66" d="100"/>
        </p:scale>
        <p:origin x="-726" y="-11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75" d="100"/>
        <a:sy n="75" d="100"/>
      </p:scale>
      <p:origin x="0" y="0"/>
    </p:cViewPr>
  </p:sorterViewPr>
  <p:notesViewPr>
    <p:cSldViewPr>
      <p:cViewPr varScale="1">
        <p:scale>
          <a:sx n="52" d="100"/>
          <a:sy n="52" d="100"/>
        </p:scale>
        <p:origin x="-1848" y="-90"/>
      </p:cViewPr>
      <p:guideLst>
        <p:guide orient="horz" pos="2926"/>
        <p:guide pos="2206"/>
      </p:guideLst>
    </p:cSldViewPr>
  </p:notes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ujani\Desktop\Dr.Selig\Spring%202009\Excel%20Document\Engineering%20graph%2011-19-0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lineChart>
        <c:grouping val="standard"/>
        <c:ser>
          <c:idx val="0"/>
          <c:order val="0"/>
          <c:tx>
            <c:strRef>
              <c:f>'[Chart in Microsoft Office PowerPoint]Sheet1'!$A$46</c:f>
              <c:strCache>
                <c:ptCount val="1"/>
                <c:pt idx="0">
                  <c:v>MBA</c:v>
                </c:pt>
              </c:strCache>
            </c:strRef>
          </c:tx>
          <c:cat>
            <c:strRef>
              <c:f>'[Chart in Microsoft Office PowerPoint]Sheet1'!$B$44:$F$45</c:f>
              <c:strCache>
                <c:ptCount val="5"/>
                <c:pt idx="0">
                  <c:v>Spring 2005</c:v>
                </c:pt>
                <c:pt idx="1">
                  <c:v>Spring 2006</c:v>
                </c:pt>
                <c:pt idx="2">
                  <c:v>Spring 2007</c:v>
                </c:pt>
                <c:pt idx="3">
                  <c:v>Spring 2008</c:v>
                </c:pt>
                <c:pt idx="4">
                  <c:v>Spring 2009</c:v>
                </c:pt>
              </c:strCache>
            </c:strRef>
          </c:cat>
          <c:val>
            <c:numRef>
              <c:f>'[Chart in Microsoft Office PowerPoint]Sheet1'!$B$46:$F$46</c:f>
              <c:numCache>
                <c:formatCode>General</c:formatCode>
                <c:ptCount val="5"/>
                <c:pt idx="0">
                  <c:v>237</c:v>
                </c:pt>
                <c:pt idx="1">
                  <c:v>286</c:v>
                </c:pt>
                <c:pt idx="2">
                  <c:v>410</c:v>
                </c:pt>
                <c:pt idx="3">
                  <c:v>468</c:v>
                </c:pt>
                <c:pt idx="4">
                  <c:v>454</c:v>
                </c:pt>
              </c:numCache>
            </c:numRef>
          </c:val>
        </c:ser>
        <c:ser>
          <c:idx val="1"/>
          <c:order val="1"/>
          <c:tx>
            <c:strRef>
              <c:f>'[Chart in Microsoft Office PowerPoint]Sheet1'!$A$47</c:f>
              <c:strCache>
                <c:ptCount val="1"/>
                <c:pt idx="0">
                  <c:v>Technology Management</c:v>
                </c:pt>
              </c:strCache>
            </c:strRef>
          </c:tx>
          <c:cat>
            <c:strRef>
              <c:f>'[Chart in Microsoft Office PowerPoint]Sheet1'!$B$44:$F$45</c:f>
              <c:strCache>
                <c:ptCount val="5"/>
                <c:pt idx="0">
                  <c:v>Spring 2005</c:v>
                </c:pt>
                <c:pt idx="1">
                  <c:v>Spring 2006</c:v>
                </c:pt>
                <c:pt idx="2">
                  <c:v>Spring 2007</c:v>
                </c:pt>
                <c:pt idx="3">
                  <c:v>Spring 2008</c:v>
                </c:pt>
                <c:pt idx="4">
                  <c:v>Spring 2009</c:v>
                </c:pt>
              </c:strCache>
            </c:strRef>
          </c:cat>
          <c:val>
            <c:numRef>
              <c:f>'[Chart in Microsoft Office PowerPoint]Sheet1'!$B$47:$F$47</c:f>
              <c:numCache>
                <c:formatCode>General</c:formatCode>
                <c:ptCount val="5"/>
                <c:pt idx="0">
                  <c:v>30</c:v>
                </c:pt>
                <c:pt idx="1">
                  <c:v>37</c:v>
                </c:pt>
                <c:pt idx="2">
                  <c:v>85</c:v>
                </c:pt>
                <c:pt idx="3">
                  <c:v>303</c:v>
                </c:pt>
                <c:pt idx="4">
                  <c:v>302</c:v>
                </c:pt>
              </c:numCache>
            </c:numRef>
          </c:val>
        </c:ser>
        <c:ser>
          <c:idx val="2"/>
          <c:order val="2"/>
          <c:tx>
            <c:strRef>
              <c:f>'[Chart in Microsoft Office PowerPoint]Sheet1'!$A$48</c:f>
              <c:strCache>
                <c:ptCount val="1"/>
                <c:pt idx="0">
                  <c:v>Total Graduate Engineering </c:v>
                </c:pt>
              </c:strCache>
            </c:strRef>
          </c:tx>
          <c:cat>
            <c:strRef>
              <c:f>'[Chart in Microsoft Office PowerPoint]Sheet1'!$B$44:$F$45</c:f>
              <c:strCache>
                <c:ptCount val="5"/>
                <c:pt idx="0">
                  <c:v>Spring 2005</c:v>
                </c:pt>
                <c:pt idx="1">
                  <c:v>Spring 2006</c:v>
                </c:pt>
                <c:pt idx="2">
                  <c:v>Spring 2007</c:v>
                </c:pt>
                <c:pt idx="3">
                  <c:v>Spring 2008</c:v>
                </c:pt>
                <c:pt idx="4">
                  <c:v>Spring 2009</c:v>
                </c:pt>
              </c:strCache>
            </c:strRef>
          </c:cat>
          <c:val>
            <c:numRef>
              <c:f>'[Chart in Microsoft Office PowerPoint]Sheet1'!$B$48:$F$48</c:f>
              <c:numCache>
                <c:formatCode>General</c:formatCode>
                <c:ptCount val="5"/>
                <c:pt idx="0">
                  <c:v>334</c:v>
                </c:pt>
                <c:pt idx="1">
                  <c:v>411</c:v>
                </c:pt>
                <c:pt idx="2">
                  <c:v>915</c:v>
                </c:pt>
                <c:pt idx="3">
                  <c:v>1254</c:v>
                </c:pt>
                <c:pt idx="4">
                  <c:v>1046</c:v>
                </c:pt>
              </c:numCache>
            </c:numRef>
          </c:val>
        </c:ser>
        <c:ser>
          <c:idx val="3"/>
          <c:order val="3"/>
          <c:tx>
            <c:strRef>
              <c:f>'[Chart in Microsoft Office PowerPoint]Sheet1'!$A$49</c:f>
              <c:strCache>
                <c:ptCount val="1"/>
                <c:pt idx="0">
                  <c:v>Total Graduate Business &amp; Engineering  </c:v>
                </c:pt>
              </c:strCache>
            </c:strRef>
          </c:tx>
          <c:cat>
            <c:strRef>
              <c:f>'[Chart in Microsoft Office PowerPoint]Sheet1'!$B$44:$F$45</c:f>
              <c:strCache>
                <c:ptCount val="5"/>
                <c:pt idx="0">
                  <c:v>Spring 2005</c:v>
                </c:pt>
                <c:pt idx="1">
                  <c:v>Spring 2006</c:v>
                </c:pt>
                <c:pt idx="2">
                  <c:v>Spring 2007</c:v>
                </c:pt>
                <c:pt idx="3">
                  <c:v>Spring 2008</c:v>
                </c:pt>
                <c:pt idx="4">
                  <c:v>Spring 2009</c:v>
                </c:pt>
              </c:strCache>
            </c:strRef>
          </c:cat>
          <c:val>
            <c:numRef>
              <c:f>'[Chart in Microsoft Office PowerPoint]Sheet1'!$B$49:$F$49</c:f>
              <c:numCache>
                <c:formatCode>General</c:formatCode>
                <c:ptCount val="5"/>
                <c:pt idx="0">
                  <c:v>571</c:v>
                </c:pt>
                <c:pt idx="1">
                  <c:v>697</c:v>
                </c:pt>
                <c:pt idx="2">
                  <c:v>1325</c:v>
                </c:pt>
                <c:pt idx="3">
                  <c:v>1722</c:v>
                </c:pt>
                <c:pt idx="4">
                  <c:v>1500</c:v>
                </c:pt>
              </c:numCache>
            </c:numRef>
          </c:val>
        </c:ser>
        <c:dLbls>
          <c:showVal val="1"/>
        </c:dLbls>
        <c:marker val="1"/>
        <c:axId val="88385792"/>
        <c:axId val="90927104"/>
      </c:lineChart>
      <c:catAx>
        <c:axId val="88385792"/>
        <c:scaling>
          <c:orientation val="minMax"/>
        </c:scaling>
        <c:axPos val="b"/>
        <c:title>
          <c:tx>
            <c:rich>
              <a:bodyPr/>
              <a:lstStyle/>
              <a:p>
                <a:pPr>
                  <a:defRPr/>
                </a:pPr>
                <a:r>
                  <a:rPr lang="en-US"/>
                  <a:t>Semester</a:t>
                </a:r>
              </a:p>
            </c:rich>
          </c:tx>
          <c:layout>
            <c:manualLayout>
              <c:xMode val="edge"/>
              <c:yMode val="edge"/>
              <c:x val="0.52709516313138061"/>
              <c:y val="0.95052187603590588"/>
            </c:manualLayout>
          </c:layout>
        </c:title>
        <c:majorTickMark val="none"/>
        <c:tickLblPos val="nextTo"/>
        <c:crossAx val="90927104"/>
        <c:crosses val="autoZero"/>
        <c:auto val="1"/>
        <c:lblAlgn val="ctr"/>
        <c:lblOffset val="100"/>
      </c:catAx>
      <c:valAx>
        <c:axId val="90927104"/>
        <c:scaling>
          <c:orientation val="minMax"/>
        </c:scaling>
        <c:axPos val="l"/>
        <c:majorGridlines/>
        <c:title>
          <c:tx>
            <c:rich>
              <a:bodyPr/>
              <a:lstStyle/>
              <a:p>
                <a:pPr>
                  <a:defRPr/>
                </a:pPr>
                <a:r>
                  <a:rPr lang="en-US"/>
                  <a:t>Number of Graduate Students</a:t>
                </a:r>
              </a:p>
            </c:rich>
          </c:tx>
          <c:layout/>
        </c:title>
        <c:numFmt formatCode="General" sourceLinked="1"/>
        <c:majorTickMark val="none"/>
        <c:tickLblPos val="nextTo"/>
        <c:crossAx val="88385792"/>
        <c:crosses val="autoZero"/>
        <c:crossBetween val="between"/>
      </c:valAx>
      <c:dTable>
        <c:showHorzBorder val="1"/>
        <c:showVertBorder val="1"/>
        <c:showOutline val="1"/>
        <c:showKeys val="1"/>
      </c:dTable>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Sheet1!$A$59</c:f>
              <c:strCache>
                <c:ptCount val="1"/>
                <c:pt idx="0">
                  <c:v>Electrical Engineering</c:v>
                </c:pt>
              </c:strCache>
            </c:strRef>
          </c:tx>
          <c:spPr>
            <a:ln>
              <a:prstDash val="sysDash"/>
            </a:ln>
          </c:spPr>
          <c:marker>
            <c:symbol val="none"/>
          </c:marker>
          <c:cat>
            <c:strRef>
              <c:f>Sheet1!$B$56:$I$58</c:f>
              <c:strCache>
                <c:ptCount val="8"/>
                <c:pt idx="0">
                  <c:v>Fall 2005</c:v>
                </c:pt>
                <c:pt idx="1">
                  <c:v>Spring 2006</c:v>
                </c:pt>
                <c:pt idx="2">
                  <c:v>Fall 2006</c:v>
                </c:pt>
                <c:pt idx="3">
                  <c:v>Spring 2007</c:v>
                </c:pt>
                <c:pt idx="4">
                  <c:v>Fall 2007</c:v>
                </c:pt>
                <c:pt idx="5">
                  <c:v>Spring 2008</c:v>
                </c:pt>
                <c:pt idx="6">
                  <c:v>Fall 2008</c:v>
                </c:pt>
                <c:pt idx="7">
                  <c:v>Spring 2009</c:v>
                </c:pt>
              </c:strCache>
            </c:strRef>
          </c:cat>
          <c:val>
            <c:numRef>
              <c:f>Sheet1!$B$59:$I$59</c:f>
              <c:numCache>
                <c:formatCode>General</c:formatCode>
                <c:ptCount val="8"/>
                <c:pt idx="0">
                  <c:v>126</c:v>
                </c:pt>
                <c:pt idx="1">
                  <c:v>135</c:v>
                </c:pt>
                <c:pt idx="2">
                  <c:v>211</c:v>
                </c:pt>
                <c:pt idx="3">
                  <c:v>347</c:v>
                </c:pt>
                <c:pt idx="4">
                  <c:v>453</c:v>
                </c:pt>
                <c:pt idx="5">
                  <c:v>460</c:v>
                </c:pt>
                <c:pt idx="6">
                  <c:v>518</c:v>
                </c:pt>
                <c:pt idx="7">
                  <c:v>343</c:v>
                </c:pt>
              </c:numCache>
            </c:numRef>
          </c:val>
        </c:ser>
        <c:ser>
          <c:idx val="1"/>
          <c:order val="1"/>
          <c:tx>
            <c:strRef>
              <c:f>Sheet1!$A$60</c:f>
              <c:strCache>
                <c:ptCount val="1"/>
                <c:pt idx="0">
                  <c:v>Technology Management</c:v>
                </c:pt>
              </c:strCache>
            </c:strRef>
          </c:tx>
          <c:spPr>
            <a:ln>
              <a:prstDash val="sysDot"/>
            </a:ln>
          </c:spPr>
          <c:marker>
            <c:symbol val="none"/>
          </c:marker>
          <c:cat>
            <c:strRef>
              <c:f>Sheet1!$B$56:$I$58</c:f>
              <c:strCache>
                <c:ptCount val="8"/>
                <c:pt idx="0">
                  <c:v>Fall 2005</c:v>
                </c:pt>
                <c:pt idx="1">
                  <c:v>Spring 2006</c:v>
                </c:pt>
                <c:pt idx="2">
                  <c:v>Fall 2006</c:v>
                </c:pt>
                <c:pt idx="3">
                  <c:v>Spring 2007</c:v>
                </c:pt>
                <c:pt idx="4">
                  <c:v>Fall 2007</c:v>
                </c:pt>
                <c:pt idx="5">
                  <c:v>Spring 2008</c:v>
                </c:pt>
                <c:pt idx="6">
                  <c:v>Fall 2008</c:v>
                </c:pt>
                <c:pt idx="7">
                  <c:v>Spring 2009</c:v>
                </c:pt>
              </c:strCache>
            </c:strRef>
          </c:cat>
          <c:val>
            <c:numRef>
              <c:f>Sheet1!$B$60:$I$60</c:f>
              <c:numCache>
                <c:formatCode>General</c:formatCode>
                <c:ptCount val="8"/>
                <c:pt idx="0">
                  <c:v>32</c:v>
                </c:pt>
                <c:pt idx="1">
                  <c:v>37</c:v>
                </c:pt>
                <c:pt idx="2">
                  <c:v>50</c:v>
                </c:pt>
                <c:pt idx="3">
                  <c:v>85</c:v>
                </c:pt>
                <c:pt idx="4">
                  <c:v>188</c:v>
                </c:pt>
                <c:pt idx="5">
                  <c:v>303</c:v>
                </c:pt>
                <c:pt idx="6">
                  <c:v>390</c:v>
                </c:pt>
                <c:pt idx="7">
                  <c:v>302</c:v>
                </c:pt>
              </c:numCache>
            </c:numRef>
          </c:val>
        </c:ser>
        <c:ser>
          <c:idx val="2"/>
          <c:order val="2"/>
          <c:tx>
            <c:strRef>
              <c:f>Sheet1!$A$61</c:f>
              <c:strCache>
                <c:ptCount val="1"/>
                <c:pt idx="0">
                  <c:v>Computer Science</c:v>
                </c:pt>
              </c:strCache>
            </c:strRef>
          </c:tx>
          <c:spPr>
            <a:ln w="25400" cap="flat" cmpd="sng" algn="ctr">
              <a:solidFill>
                <a:schemeClr val="dk1"/>
              </a:solidFill>
              <a:prstDash val="solid"/>
            </a:ln>
            <a:effectLst/>
          </c:spPr>
          <c:marker>
            <c:symbol val="none"/>
          </c:marker>
          <c:cat>
            <c:strRef>
              <c:f>Sheet1!$B$56:$I$58</c:f>
              <c:strCache>
                <c:ptCount val="8"/>
                <c:pt idx="0">
                  <c:v>Fall 2005</c:v>
                </c:pt>
                <c:pt idx="1">
                  <c:v>Spring 2006</c:v>
                </c:pt>
                <c:pt idx="2">
                  <c:v>Fall 2006</c:v>
                </c:pt>
                <c:pt idx="3">
                  <c:v>Spring 2007</c:v>
                </c:pt>
                <c:pt idx="4">
                  <c:v>Fall 2007</c:v>
                </c:pt>
                <c:pt idx="5">
                  <c:v>Spring 2008</c:v>
                </c:pt>
                <c:pt idx="6">
                  <c:v>Fall 2008</c:v>
                </c:pt>
                <c:pt idx="7">
                  <c:v>Spring 2009</c:v>
                </c:pt>
              </c:strCache>
            </c:strRef>
          </c:cat>
          <c:val>
            <c:numRef>
              <c:f>Sheet1!$B$61:$I$61</c:f>
              <c:numCache>
                <c:formatCode>General</c:formatCode>
                <c:ptCount val="8"/>
                <c:pt idx="0">
                  <c:v>91</c:v>
                </c:pt>
                <c:pt idx="1">
                  <c:v>133</c:v>
                </c:pt>
                <c:pt idx="2">
                  <c:v>193</c:v>
                </c:pt>
                <c:pt idx="3">
                  <c:v>274</c:v>
                </c:pt>
                <c:pt idx="4">
                  <c:v>286</c:v>
                </c:pt>
                <c:pt idx="5">
                  <c:v>244</c:v>
                </c:pt>
                <c:pt idx="6">
                  <c:v>288</c:v>
                </c:pt>
                <c:pt idx="7">
                  <c:v>215</c:v>
                </c:pt>
              </c:numCache>
            </c:numRef>
          </c:val>
        </c:ser>
        <c:ser>
          <c:idx val="3"/>
          <c:order val="3"/>
          <c:tx>
            <c:strRef>
              <c:f>Sheet1!$A$62</c:f>
              <c:strCache>
                <c:ptCount val="1"/>
                <c:pt idx="0">
                  <c:v>Mechanical Engineering</c:v>
                </c:pt>
              </c:strCache>
            </c:strRef>
          </c:tx>
          <c:spPr>
            <a:ln w="3175">
              <a:prstDash val="solid"/>
            </a:ln>
          </c:spPr>
          <c:marker>
            <c:symbol val="none"/>
          </c:marker>
          <c:cat>
            <c:strRef>
              <c:f>Sheet1!$B$56:$I$58</c:f>
              <c:strCache>
                <c:ptCount val="8"/>
                <c:pt idx="0">
                  <c:v>Fall 2005</c:v>
                </c:pt>
                <c:pt idx="1">
                  <c:v>Spring 2006</c:v>
                </c:pt>
                <c:pt idx="2">
                  <c:v>Fall 2006</c:v>
                </c:pt>
                <c:pt idx="3">
                  <c:v>Spring 2007</c:v>
                </c:pt>
                <c:pt idx="4">
                  <c:v>Fall 2007</c:v>
                </c:pt>
                <c:pt idx="5">
                  <c:v>Spring 2008</c:v>
                </c:pt>
                <c:pt idx="6">
                  <c:v>Fall 2008</c:v>
                </c:pt>
                <c:pt idx="7">
                  <c:v>Spring 2009</c:v>
                </c:pt>
              </c:strCache>
            </c:strRef>
          </c:cat>
          <c:val>
            <c:numRef>
              <c:f>Sheet1!$B$62:$I$62</c:f>
              <c:numCache>
                <c:formatCode>General</c:formatCode>
                <c:ptCount val="8"/>
                <c:pt idx="0">
                  <c:v>81</c:v>
                </c:pt>
                <c:pt idx="1">
                  <c:v>81</c:v>
                </c:pt>
                <c:pt idx="2">
                  <c:v>102</c:v>
                </c:pt>
                <c:pt idx="3">
                  <c:v>172</c:v>
                </c:pt>
                <c:pt idx="4">
                  <c:v>221</c:v>
                </c:pt>
                <c:pt idx="5">
                  <c:v>206</c:v>
                </c:pt>
                <c:pt idx="6">
                  <c:v>240</c:v>
                </c:pt>
                <c:pt idx="7">
                  <c:v>147</c:v>
                </c:pt>
              </c:numCache>
            </c:numRef>
          </c:val>
        </c:ser>
        <c:ser>
          <c:idx val="4"/>
          <c:order val="4"/>
          <c:tx>
            <c:strRef>
              <c:f>Sheet1!$A$63</c:f>
              <c:strCache>
                <c:ptCount val="1"/>
                <c:pt idx="0">
                  <c:v>Computer Engineering</c:v>
                </c:pt>
              </c:strCache>
            </c:strRef>
          </c:tx>
          <c:marker>
            <c:symbol val="none"/>
          </c:marker>
          <c:cat>
            <c:strRef>
              <c:f>Sheet1!$B$56:$I$58</c:f>
              <c:strCache>
                <c:ptCount val="8"/>
                <c:pt idx="0">
                  <c:v>Fall 2005</c:v>
                </c:pt>
                <c:pt idx="1">
                  <c:v>Spring 2006</c:v>
                </c:pt>
                <c:pt idx="2">
                  <c:v>Fall 2006</c:v>
                </c:pt>
                <c:pt idx="3">
                  <c:v>Spring 2007</c:v>
                </c:pt>
                <c:pt idx="4">
                  <c:v>Fall 2007</c:v>
                </c:pt>
                <c:pt idx="5">
                  <c:v>Spring 2008</c:v>
                </c:pt>
                <c:pt idx="6">
                  <c:v>Fall 2008</c:v>
                </c:pt>
                <c:pt idx="7">
                  <c:v>Spring 2009</c:v>
                </c:pt>
              </c:strCache>
            </c:strRef>
          </c:cat>
          <c:val>
            <c:numRef>
              <c:f>Sheet1!$B$63:$I$63</c:f>
              <c:numCache>
                <c:formatCode>General</c:formatCode>
                <c:ptCount val="8"/>
                <c:pt idx="0">
                  <c:v>28</c:v>
                </c:pt>
                <c:pt idx="1">
                  <c:v>23</c:v>
                </c:pt>
                <c:pt idx="2">
                  <c:v>30</c:v>
                </c:pt>
                <c:pt idx="3">
                  <c:v>29</c:v>
                </c:pt>
                <c:pt idx="4">
                  <c:v>28</c:v>
                </c:pt>
                <c:pt idx="5">
                  <c:v>27</c:v>
                </c:pt>
                <c:pt idx="6">
                  <c:v>24</c:v>
                </c:pt>
                <c:pt idx="7">
                  <c:v>15</c:v>
                </c:pt>
              </c:numCache>
            </c:numRef>
          </c:val>
        </c:ser>
        <c:ser>
          <c:idx val="5"/>
          <c:order val="5"/>
          <c:tx>
            <c:strRef>
              <c:f>Sheet1!$A$64</c:f>
              <c:strCache>
                <c:ptCount val="1"/>
                <c:pt idx="0">
                  <c:v>PhD</c:v>
                </c:pt>
              </c:strCache>
            </c:strRef>
          </c:tx>
          <c:spPr>
            <a:ln>
              <a:prstDash val="lgDash"/>
            </a:ln>
          </c:spPr>
          <c:marker>
            <c:symbol val="none"/>
          </c:marker>
          <c:cat>
            <c:strRef>
              <c:f>Sheet1!$B$56:$I$58</c:f>
              <c:strCache>
                <c:ptCount val="8"/>
                <c:pt idx="0">
                  <c:v>Fall 2005</c:v>
                </c:pt>
                <c:pt idx="1">
                  <c:v>Spring 2006</c:v>
                </c:pt>
                <c:pt idx="2">
                  <c:v>Fall 2006</c:v>
                </c:pt>
                <c:pt idx="3">
                  <c:v>Spring 2007</c:v>
                </c:pt>
                <c:pt idx="4">
                  <c:v>Fall 2007</c:v>
                </c:pt>
                <c:pt idx="5">
                  <c:v>Spring 2008</c:v>
                </c:pt>
                <c:pt idx="6">
                  <c:v>Fall 2008</c:v>
                </c:pt>
                <c:pt idx="7">
                  <c:v>Spring 2009</c:v>
                </c:pt>
              </c:strCache>
            </c:strRef>
          </c:cat>
          <c:val>
            <c:numRef>
              <c:f>Sheet1!$B$64:$I$64</c:f>
              <c:numCache>
                <c:formatCode>General</c:formatCode>
                <c:ptCount val="8"/>
                <c:pt idx="2">
                  <c:v>3</c:v>
                </c:pt>
                <c:pt idx="3">
                  <c:v>7</c:v>
                </c:pt>
                <c:pt idx="4">
                  <c:v>10</c:v>
                </c:pt>
                <c:pt idx="5">
                  <c:v>11</c:v>
                </c:pt>
                <c:pt idx="6">
                  <c:v>17</c:v>
                </c:pt>
                <c:pt idx="7">
                  <c:v>23</c:v>
                </c:pt>
              </c:numCache>
            </c:numRef>
          </c:val>
        </c:ser>
        <c:marker val="1"/>
        <c:axId val="96384896"/>
        <c:axId val="101487360"/>
      </c:lineChart>
      <c:catAx>
        <c:axId val="96384896"/>
        <c:scaling>
          <c:orientation val="minMax"/>
        </c:scaling>
        <c:axPos val="b"/>
        <c:title>
          <c:tx>
            <c:rich>
              <a:bodyPr/>
              <a:lstStyle/>
              <a:p>
                <a:pPr>
                  <a:defRPr/>
                </a:pPr>
                <a:r>
                  <a:rPr lang="en-US"/>
                  <a:t>Semester</a:t>
                </a:r>
              </a:p>
            </c:rich>
          </c:tx>
          <c:layout>
            <c:manualLayout>
              <c:xMode val="edge"/>
              <c:yMode val="edge"/>
              <c:x val="0.54039747482545053"/>
              <c:y val="0.92883001998030978"/>
            </c:manualLayout>
          </c:layout>
        </c:title>
        <c:majorTickMark val="none"/>
        <c:tickLblPos val="nextTo"/>
        <c:crossAx val="101487360"/>
        <c:crosses val="autoZero"/>
        <c:auto val="1"/>
        <c:lblAlgn val="ctr"/>
        <c:lblOffset val="100"/>
      </c:catAx>
      <c:valAx>
        <c:axId val="101487360"/>
        <c:scaling>
          <c:orientation val="minMax"/>
        </c:scaling>
        <c:axPos val="l"/>
        <c:majorGridlines/>
        <c:title>
          <c:tx>
            <c:rich>
              <a:bodyPr/>
              <a:lstStyle/>
              <a:p>
                <a:pPr>
                  <a:defRPr/>
                </a:pPr>
                <a:r>
                  <a:rPr lang="en-US"/>
                  <a:t>Number</a:t>
                </a:r>
                <a:r>
                  <a:rPr lang="en-US" baseline="0"/>
                  <a:t> of Students</a:t>
                </a:r>
                <a:endParaRPr lang="en-US"/>
              </a:p>
            </c:rich>
          </c:tx>
          <c:layout/>
        </c:title>
        <c:numFmt formatCode="General" sourceLinked="1"/>
        <c:majorTickMark val="none"/>
        <c:tickLblPos val="nextTo"/>
        <c:crossAx val="96384896"/>
        <c:crosses val="autoZero"/>
        <c:crossBetween val="between"/>
      </c:valAx>
      <c:dTable>
        <c:showHorzBorder val="1"/>
        <c:showVertBorder val="1"/>
        <c:showOutline val="1"/>
        <c:showKeys val="1"/>
      </c:dTable>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1AA7F5-C09A-4A30-B2D7-CEEA2057E9F7}" type="doc">
      <dgm:prSet loTypeId="urn:microsoft.com/office/officeart/2005/8/layout/radial3" loCatId="cycle" qsTypeId="urn:microsoft.com/office/officeart/2005/8/quickstyle/simple3" qsCatId="simple" csTypeId="urn:microsoft.com/office/officeart/2005/8/colors/accent6_5" csCatId="accent6" phldr="1"/>
      <dgm:spPr/>
      <dgm:t>
        <a:bodyPr/>
        <a:lstStyle/>
        <a:p>
          <a:endParaRPr lang="en-US"/>
        </a:p>
      </dgm:t>
    </dgm:pt>
    <dgm:pt modelId="{8CCBDE89-D43E-4B00-A4AA-7D9E6F4C5E31}">
      <dgm:prSet phldrT="[Text]"/>
      <dgm:spPr/>
      <dgm:t>
        <a:bodyPr/>
        <a:lstStyle/>
        <a:p>
          <a:r>
            <a:rPr lang="en-US" dirty="0" smtClean="0">
              <a:solidFill>
                <a:schemeClr val="tx1"/>
              </a:solidFill>
              <a:latin typeface="Adobe Garamond Pro"/>
            </a:rPr>
            <a:t>UNIVERSITY of Bridgeport </a:t>
          </a:r>
          <a:endParaRPr lang="en-US" dirty="0">
            <a:solidFill>
              <a:schemeClr val="tx1"/>
            </a:solidFill>
            <a:latin typeface="Adobe Garamond Pro"/>
          </a:endParaRPr>
        </a:p>
      </dgm:t>
    </dgm:pt>
    <dgm:pt modelId="{78080E78-FF79-4CA5-BA82-F3507050BD1F}" type="parTrans" cxnId="{E040031E-0D50-4163-80B9-57278C0FB03D}">
      <dgm:prSet/>
      <dgm:spPr/>
      <dgm:t>
        <a:bodyPr/>
        <a:lstStyle/>
        <a:p>
          <a:endParaRPr lang="en-US"/>
        </a:p>
      </dgm:t>
    </dgm:pt>
    <dgm:pt modelId="{C8D9BA62-C954-4E71-AC5A-35DAD5D84656}" type="sibTrans" cxnId="{E040031E-0D50-4163-80B9-57278C0FB03D}">
      <dgm:prSet/>
      <dgm:spPr/>
      <dgm:t>
        <a:bodyPr/>
        <a:lstStyle/>
        <a:p>
          <a:endParaRPr lang="en-US"/>
        </a:p>
      </dgm:t>
    </dgm:pt>
    <dgm:pt modelId="{7460FEE4-C213-4566-B57F-9AFC7A694D52}">
      <dgm:prSet phldrT="[Text]" custT="1"/>
      <dgm:spPr/>
      <dgm:t>
        <a:bodyPr/>
        <a:lstStyle/>
        <a:p>
          <a:r>
            <a:rPr lang="en-US" sz="1000" b="1" i="0" dirty="0" smtClean="0">
              <a:latin typeface="Adobe Garamond Pro"/>
            </a:rPr>
            <a:t>FACULTY</a:t>
          </a:r>
          <a:endParaRPr lang="en-US" sz="1000" b="1" i="0" dirty="0">
            <a:latin typeface="Adobe Garamond Pro"/>
          </a:endParaRPr>
        </a:p>
      </dgm:t>
    </dgm:pt>
    <dgm:pt modelId="{16E164B6-805D-45F3-8E40-3E6B0C37F32A}" type="parTrans" cxnId="{63AE6394-1F46-4AEC-A5D6-D4A4AAAC4944}">
      <dgm:prSet/>
      <dgm:spPr/>
      <dgm:t>
        <a:bodyPr/>
        <a:lstStyle/>
        <a:p>
          <a:endParaRPr lang="en-US"/>
        </a:p>
      </dgm:t>
    </dgm:pt>
    <dgm:pt modelId="{E921A0F4-DB9B-4C84-8CE5-757BD76AD1E5}" type="sibTrans" cxnId="{63AE6394-1F46-4AEC-A5D6-D4A4AAAC4944}">
      <dgm:prSet/>
      <dgm:spPr/>
      <dgm:t>
        <a:bodyPr/>
        <a:lstStyle/>
        <a:p>
          <a:endParaRPr lang="en-US"/>
        </a:p>
      </dgm:t>
    </dgm:pt>
    <dgm:pt modelId="{0B85C792-43B7-4EA0-BA8D-F6CCDD87A8C4}">
      <dgm:prSet phldrT="[Text]" custT="1"/>
      <dgm:spPr/>
      <dgm:t>
        <a:bodyPr/>
        <a:lstStyle/>
        <a:p>
          <a:r>
            <a:rPr lang="en-US" sz="1000" b="1" i="0" dirty="0" smtClean="0">
              <a:latin typeface="Adobe Garamond Pro"/>
            </a:rPr>
            <a:t>FACILTIES</a:t>
          </a:r>
          <a:endParaRPr lang="en-US" sz="1000" b="1" i="0" dirty="0">
            <a:latin typeface="Adobe Garamond Pro"/>
          </a:endParaRPr>
        </a:p>
      </dgm:t>
    </dgm:pt>
    <dgm:pt modelId="{15D6D678-5346-4649-B14E-D25205BE266D}" type="parTrans" cxnId="{947BFB65-37B4-4A6D-B8BD-93ADBAAD6FD8}">
      <dgm:prSet/>
      <dgm:spPr/>
      <dgm:t>
        <a:bodyPr/>
        <a:lstStyle/>
        <a:p>
          <a:endParaRPr lang="en-US"/>
        </a:p>
      </dgm:t>
    </dgm:pt>
    <dgm:pt modelId="{86B7B6C5-4673-47AB-A480-0743159EB13B}" type="sibTrans" cxnId="{947BFB65-37B4-4A6D-B8BD-93ADBAAD6FD8}">
      <dgm:prSet/>
      <dgm:spPr/>
      <dgm:t>
        <a:bodyPr/>
        <a:lstStyle/>
        <a:p>
          <a:endParaRPr lang="en-US"/>
        </a:p>
      </dgm:t>
    </dgm:pt>
    <dgm:pt modelId="{40157E33-5470-4454-BECF-95ED04ACC655}">
      <dgm:prSet phldrT="[Text]" custT="1"/>
      <dgm:spPr/>
      <dgm:t>
        <a:bodyPr/>
        <a:lstStyle/>
        <a:p>
          <a:r>
            <a:rPr lang="en-US" sz="1000" b="1" i="0" dirty="0" smtClean="0">
              <a:latin typeface="Adobe Garamond Pro"/>
            </a:rPr>
            <a:t>INTERNSHIPS</a:t>
          </a:r>
          <a:endParaRPr lang="en-US" sz="1000" b="1" i="0" dirty="0">
            <a:latin typeface="Adobe Garamond Pro"/>
          </a:endParaRPr>
        </a:p>
      </dgm:t>
    </dgm:pt>
    <dgm:pt modelId="{2DCEDDF7-27EB-4A8C-926B-59E570126BB2}" type="parTrans" cxnId="{27D7FA0C-5C34-4251-9FA8-ADD57B9EEBDD}">
      <dgm:prSet/>
      <dgm:spPr/>
      <dgm:t>
        <a:bodyPr/>
        <a:lstStyle/>
        <a:p>
          <a:endParaRPr lang="en-US"/>
        </a:p>
      </dgm:t>
    </dgm:pt>
    <dgm:pt modelId="{9D821775-C83C-4BAA-8370-72402D8A10CB}" type="sibTrans" cxnId="{27D7FA0C-5C34-4251-9FA8-ADD57B9EEBDD}">
      <dgm:prSet/>
      <dgm:spPr/>
      <dgm:t>
        <a:bodyPr/>
        <a:lstStyle/>
        <a:p>
          <a:endParaRPr lang="en-US"/>
        </a:p>
      </dgm:t>
    </dgm:pt>
    <dgm:pt modelId="{E63F6AAC-5C6C-4E4E-8070-AB0FFC7BE75F}">
      <dgm:prSet phldrT="[Text]" custT="1"/>
      <dgm:spPr/>
      <dgm:t>
        <a:bodyPr/>
        <a:lstStyle/>
        <a:p>
          <a:r>
            <a:rPr lang="en-US" sz="1000" b="1" i="0" dirty="0" smtClean="0">
              <a:latin typeface="Adobe Garamond Pro"/>
            </a:rPr>
            <a:t>LOCATION</a:t>
          </a:r>
          <a:r>
            <a:rPr lang="en-US" sz="900" dirty="0" smtClean="0"/>
            <a:t/>
          </a:r>
          <a:br>
            <a:rPr lang="en-US" sz="900" dirty="0" smtClean="0"/>
          </a:br>
          <a:endParaRPr lang="en-US" sz="900" dirty="0"/>
        </a:p>
      </dgm:t>
    </dgm:pt>
    <dgm:pt modelId="{0C36F2A3-BD69-4A85-BAFF-043494962611}" type="parTrans" cxnId="{18CF47FA-465D-4CF2-A9D4-A28F33136867}">
      <dgm:prSet/>
      <dgm:spPr/>
      <dgm:t>
        <a:bodyPr/>
        <a:lstStyle/>
        <a:p>
          <a:endParaRPr lang="en-US"/>
        </a:p>
      </dgm:t>
    </dgm:pt>
    <dgm:pt modelId="{3D060CE3-13DF-4BFD-B1A7-7BF4EAD8B0AB}" type="sibTrans" cxnId="{18CF47FA-465D-4CF2-A9D4-A28F33136867}">
      <dgm:prSet/>
      <dgm:spPr/>
      <dgm:t>
        <a:bodyPr/>
        <a:lstStyle/>
        <a:p>
          <a:endParaRPr lang="en-US"/>
        </a:p>
      </dgm:t>
    </dgm:pt>
    <dgm:pt modelId="{D08A8CBF-B23B-4EDC-BC81-759DBAF294E9}">
      <dgm:prSet phldrT="[Text]" custT="1"/>
      <dgm:spPr/>
      <dgm:t>
        <a:bodyPr/>
        <a:lstStyle/>
        <a:p>
          <a:r>
            <a:rPr lang="en-US" sz="1000" b="1" i="0" dirty="0" smtClean="0">
              <a:latin typeface="Adobe Garamond Pro"/>
            </a:rPr>
            <a:t>AFFORDABLE</a:t>
          </a:r>
          <a:endParaRPr lang="en-US" sz="1000" b="1" i="0" dirty="0">
            <a:latin typeface="Adobe Garamond Pro"/>
          </a:endParaRPr>
        </a:p>
      </dgm:t>
    </dgm:pt>
    <dgm:pt modelId="{601D951B-D992-4867-8B89-F1762EABB4FC}" type="parTrans" cxnId="{0B4399C6-3FEF-4792-9EF9-20B266009B69}">
      <dgm:prSet/>
      <dgm:spPr/>
      <dgm:t>
        <a:bodyPr/>
        <a:lstStyle/>
        <a:p>
          <a:endParaRPr lang="en-US"/>
        </a:p>
      </dgm:t>
    </dgm:pt>
    <dgm:pt modelId="{4C21C5AA-DB45-4B55-BF78-07593D47BA7F}" type="sibTrans" cxnId="{0B4399C6-3FEF-4792-9EF9-20B266009B69}">
      <dgm:prSet/>
      <dgm:spPr/>
      <dgm:t>
        <a:bodyPr/>
        <a:lstStyle/>
        <a:p>
          <a:endParaRPr lang="en-US"/>
        </a:p>
      </dgm:t>
    </dgm:pt>
    <dgm:pt modelId="{E7E04A4D-808A-473D-AF1E-B49B31F777E2}" type="pres">
      <dgm:prSet presAssocID="{3B1AA7F5-C09A-4A30-B2D7-CEEA2057E9F7}" presName="composite" presStyleCnt="0">
        <dgm:presLayoutVars>
          <dgm:chMax val="1"/>
          <dgm:dir/>
          <dgm:resizeHandles val="exact"/>
        </dgm:presLayoutVars>
      </dgm:prSet>
      <dgm:spPr/>
      <dgm:t>
        <a:bodyPr/>
        <a:lstStyle/>
        <a:p>
          <a:endParaRPr lang="en-US"/>
        </a:p>
      </dgm:t>
    </dgm:pt>
    <dgm:pt modelId="{D1C44998-C270-4085-9C9E-4C1A0FDB1849}" type="pres">
      <dgm:prSet presAssocID="{3B1AA7F5-C09A-4A30-B2D7-CEEA2057E9F7}" presName="radial" presStyleCnt="0">
        <dgm:presLayoutVars>
          <dgm:animLvl val="ctr"/>
        </dgm:presLayoutVars>
      </dgm:prSet>
      <dgm:spPr/>
    </dgm:pt>
    <dgm:pt modelId="{BACB42DA-6366-4AFC-BA95-B0AF2B73DA13}" type="pres">
      <dgm:prSet presAssocID="{8CCBDE89-D43E-4B00-A4AA-7D9E6F4C5E31}" presName="centerShape" presStyleLbl="vennNode1" presStyleIdx="0" presStyleCnt="6"/>
      <dgm:spPr/>
      <dgm:t>
        <a:bodyPr/>
        <a:lstStyle/>
        <a:p>
          <a:endParaRPr lang="en-US"/>
        </a:p>
      </dgm:t>
    </dgm:pt>
    <dgm:pt modelId="{6071EBF0-1B41-432C-992D-D9D86A9D9398}" type="pres">
      <dgm:prSet presAssocID="{7460FEE4-C213-4566-B57F-9AFC7A694D52}" presName="node" presStyleLbl="vennNode1" presStyleIdx="1" presStyleCnt="6">
        <dgm:presLayoutVars>
          <dgm:bulletEnabled val="1"/>
        </dgm:presLayoutVars>
      </dgm:prSet>
      <dgm:spPr/>
      <dgm:t>
        <a:bodyPr/>
        <a:lstStyle/>
        <a:p>
          <a:endParaRPr lang="en-US"/>
        </a:p>
      </dgm:t>
    </dgm:pt>
    <dgm:pt modelId="{6686517E-BBCC-422A-870E-E132CC9FBA59}" type="pres">
      <dgm:prSet presAssocID="{D08A8CBF-B23B-4EDC-BC81-759DBAF294E9}" presName="node" presStyleLbl="vennNode1" presStyleIdx="2" presStyleCnt="6">
        <dgm:presLayoutVars>
          <dgm:bulletEnabled val="1"/>
        </dgm:presLayoutVars>
      </dgm:prSet>
      <dgm:spPr/>
      <dgm:t>
        <a:bodyPr/>
        <a:lstStyle/>
        <a:p>
          <a:endParaRPr lang="en-US"/>
        </a:p>
      </dgm:t>
    </dgm:pt>
    <dgm:pt modelId="{BC31F13A-A9A5-4B22-A656-08D51314F411}" type="pres">
      <dgm:prSet presAssocID="{0B85C792-43B7-4EA0-BA8D-F6CCDD87A8C4}" presName="node" presStyleLbl="vennNode1" presStyleIdx="3" presStyleCnt="6">
        <dgm:presLayoutVars>
          <dgm:bulletEnabled val="1"/>
        </dgm:presLayoutVars>
      </dgm:prSet>
      <dgm:spPr/>
      <dgm:t>
        <a:bodyPr/>
        <a:lstStyle/>
        <a:p>
          <a:endParaRPr lang="en-US"/>
        </a:p>
      </dgm:t>
    </dgm:pt>
    <dgm:pt modelId="{02F13563-59D1-4C2E-B708-B7413681A481}" type="pres">
      <dgm:prSet presAssocID="{40157E33-5470-4454-BECF-95ED04ACC655}" presName="node" presStyleLbl="vennNode1" presStyleIdx="4" presStyleCnt="6">
        <dgm:presLayoutVars>
          <dgm:bulletEnabled val="1"/>
        </dgm:presLayoutVars>
      </dgm:prSet>
      <dgm:spPr/>
      <dgm:t>
        <a:bodyPr/>
        <a:lstStyle/>
        <a:p>
          <a:endParaRPr lang="en-US"/>
        </a:p>
      </dgm:t>
    </dgm:pt>
    <dgm:pt modelId="{BCEA557B-1D62-47B6-A056-5812D1265879}" type="pres">
      <dgm:prSet presAssocID="{E63F6AAC-5C6C-4E4E-8070-AB0FFC7BE75F}" presName="node" presStyleLbl="vennNode1" presStyleIdx="5" presStyleCnt="6">
        <dgm:presLayoutVars>
          <dgm:bulletEnabled val="1"/>
        </dgm:presLayoutVars>
      </dgm:prSet>
      <dgm:spPr/>
      <dgm:t>
        <a:bodyPr/>
        <a:lstStyle/>
        <a:p>
          <a:endParaRPr lang="en-US"/>
        </a:p>
      </dgm:t>
    </dgm:pt>
  </dgm:ptLst>
  <dgm:cxnLst>
    <dgm:cxn modelId="{5876B446-8CDC-4D44-8FE1-05B6A7F4C762}" type="presOf" srcId="{3B1AA7F5-C09A-4A30-B2D7-CEEA2057E9F7}" destId="{E7E04A4D-808A-473D-AF1E-B49B31F777E2}" srcOrd="0" destOrd="0" presId="urn:microsoft.com/office/officeart/2005/8/layout/radial3"/>
    <dgm:cxn modelId="{B6B3115E-45E5-4241-B4EB-6ABAF6407DFE}" type="presOf" srcId="{40157E33-5470-4454-BECF-95ED04ACC655}" destId="{02F13563-59D1-4C2E-B708-B7413681A481}" srcOrd="0" destOrd="0" presId="urn:microsoft.com/office/officeart/2005/8/layout/radial3"/>
    <dgm:cxn modelId="{947BFB65-37B4-4A6D-B8BD-93ADBAAD6FD8}" srcId="{8CCBDE89-D43E-4B00-A4AA-7D9E6F4C5E31}" destId="{0B85C792-43B7-4EA0-BA8D-F6CCDD87A8C4}" srcOrd="2" destOrd="0" parTransId="{15D6D678-5346-4649-B14E-D25205BE266D}" sibTransId="{86B7B6C5-4673-47AB-A480-0743159EB13B}"/>
    <dgm:cxn modelId="{27D7FA0C-5C34-4251-9FA8-ADD57B9EEBDD}" srcId="{8CCBDE89-D43E-4B00-A4AA-7D9E6F4C5E31}" destId="{40157E33-5470-4454-BECF-95ED04ACC655}" srcOrd="3" destOrd="0" parTransId="{2DCEDDF7-27EB-4A8C-926B-59E570126BB2}" sibTransId="{9D821775-C83C-4BAA-8370-72402D8A10CB}"/>
    <dgm:cxn modelId="{18CF47FA-465D-4CF2-A9D4-A28F33136867}" srcId="{8CCBDE89-D43E-4B00-A4AA-7D9E6F4C5E31}" destId="{E63F6AAC-5C6C-4E4E-8070-AB0FFC7BE75F}" srcOrd="4" destOrd="0" parTransId="{0C36F2A3-BD69-4A85-BAFF-043494962611}" sibTransId="{3D060CE3-13DF-4BFD-B1A7-7BF4EAD8B0AB}"/>
    <dgm:cxn modelId="{6C5F4ACE-F6CA-4DA4-A10B-05B7091DF162}" type="presOf" srcId="{E63F6AAC-5C6C-4E4E-8070-AB0FFC7BE75F}" destId="{BCEA557B-1D62-47B6-A056-5812D1265879}" srcOrd="0" destOrd="0" presId="urn:microsoft.com/office/officeart/2005/8/layout/radial3"/>
    <dgm:cxn modelId="{63AE6394-1F46-4AEC-A5D6-D4A4AAAC4944}" srcId="{8CCBDE89-D43E-4B00-A4AA-7D9E6F4C5E31}" destId="{7460FEE4-C213-4566-B57F-9AFC7A694D52}" srcOrd="0" destOrd="0" parTransId="{16E164B6-805D-45F3-8E40-3E6B0C37F32A}" sibTransId="{E921A0F4-DB9B-4C84-8CE5-757BD76AD1E5}"/>
    <dgm:cxn modelId="{034F7E40-7BE2-4F61-AF26-5C14A6E6341F}" type="presOf" srcId="{D08A8CBF-B23B-4EDC-BC81-759DBAF294E9}" destId="{6686517E-BBCC-422A-870E-E132CC9FBA59}" srcOrd="0" destOrd="0" presId="urn:microsoft.com/office/officeart/2005/8/layout/radial3"/>
    <dgm:cxn modelId="{E040031E-0D50-4163-80B9-57278C0FB03D}" srcId="{3B1AA7F5-C09A-4A30-B2D7-CEEA2057E9F7}" destId="{8CCBDE89-D43E-4B00-A4AA-7D9E6F4C5E31}" srcOrd="0" destOrd="0" parTransId="{78080E78-FF79-4CA5-BA82-F3507050BD1F}" sibTransId="{C8D9BA62-C954-4E71-AC5A-35DAD5D84656}"/>
    <dgm:cxn modelId="{5A9DB1C4-5CA9-43A6-9A45-695A2BAB3793}" type="presOf" srcId="{0B85C792-43B7-4EA0-BA8D-F6CCDD87A8C4}" destId="{BC31F13A-A9A5-4B22-A656-08D51314F411}" srcOrd="0" destOrd="0" presId="urn:microsoft.com/office/officeart/2005/8/layout/radial3"/>
    <dgm:cxn modelId="{0B4399C6-3FEF-4792-9EF9-20B266009B69}" srcId="{8CCBDE89-D43E-4B00-A4AA-7D9E6F4C5E31}" destId="{D08A8CBF-B23B-4EDC-BC81-759DBAF294E9}" srcOrd="1" destOrd="0" parTransId="{601D951B-D992-4867-8B89-F1762EABB4FC}" sibTransId="{4C21C5AA-DB45-4B55-BF78-07593D47BA7F}"/>
    <dgm:cxn modelId="{FE4A8BDC-9A8F-4B6D-AEC8-CDCC50C90A28}" type="presOf" srcId="{7460FEE4-C213-4566-B57F-9AFC7A694D52}" destId="{6071EBF0-1B41-432C-992D-D9D86A9D9398}" srcOrd="0" destOrd="0" presId="urn:microsoft.com/office/officeart/2005/8/layout/radial3"/>
    <dgm:cxn modelId="{7B41CB0E-DF3F-47B7-BCE4-5FC8D10DA5E5}" type="presOf" srcId="{8CCBDE89-D43E-4B00-A4AA-7D9E6F4C5E31}" destId="{BACB42DA-6366-4AFC-BA95-B0AF2B73DA13}" srcOrd="0" destOrd="0" presId="urn:microsoft.com/office/officeart/2005/8/layout/radial3"/>
    <dgm:cxn modelId="{66D8DD88-F187-4FCB-87F3-B2B6E3A4DF84}" type="presParOf" srcId="{E7E04A4D-808A-473D-AF1E-B49B31F777E2}" destId="{D1C44998-C270-4085-9C9E-4C1A0FDB1849}" srcOrd="0" destOrd="0" presId="urn:microsoft.com/office/officeart/2005/8/layout/radial3"/>
    <dgm:cxn modelId="{7F5088C8-6D14-4C1E-87FF-1F2D93397BBF}" type="presParOf" srcId="{D1C44998-C270-4085-9C9E-4C1A0FDB1849}" destId="{BACB42DA-6366-4AFC-BA95-B0AF2B73DA13}" srcOrd="0" destOrd="0" presId="urn:microsoft.com/office/officeart/2005/8/layout/radial3"/>
    <dgm:cxn modelId="{0540D31C-83BF-4031-AAB6-29E3D44A01F5}" type="presParOf" srcId="{D1C44998-C270-4085-9C9E-4C1A0FDB1849}" destId="{6071EBF0-1B41-432C-992D-D9D86A9D9398}" srcOrd="1" destOrd="0" presId="urn:microsoft.com/office/officeart/2005/8/layout/radial3"/>
    <dgm:cxn modelId="{F9EADEC5-8CDD-4766-8252-7D4F35CEAA4A}" type="presParOf" srcId="{D1C44998-C270-4085-9C9E-4C1A0FDB1849}" destId="{6686517E-BBCC-422A-870E-E132CC9FBA59}" srcOrd="2" destOrd="0" presId="urn:microsoft.com/office/officeart/2005/8/layout/radial3"/>
    <dgm:cxn modelId="{0D5A8B82-BE75-497C-B124-F387CB3E6106}" type="presParOf" srcId="{D1C44998-C270-4085-9C9E-4C1A0FDB1849}" destId="{BC31F13A-A9A5-4B22-A656-08D51314F411}" srcOrd="3" destOrd="0" presId="urn:microsoft.com/office/officeart/2005/8/layout/radial3"/>
    <dgm:cxn modelId="{23EDA520-9D53-441D-A2E9-E9D555515858}" type="presParOf" srcId="{D1C44998-C270-4085-9C9E-4C1A0FDB1849}" destId="{02F13563-59D1-4C2E-B708-B7413681A481}" srcOrd="4" destOrd="0" presId="urn:microsoft.com/office/officeart/2005/8/layout/radial3"/>
    <dgm:cxn modelId="{6FDF1F92-4845-46C7-8F22-B0C64D604D10}" type="presParOf" srcId="{D1C44998-C270-4085-9C9E-4C1A0FDB1849}" destId="{BCEA557B-1D62-47B6-A056-5812D1265879}" srcOrd="5" destOrd="0" presId="urn:microsoft.com/office/officeart/2005/8/layout/radial3"/>
  </dgm:cxnLst>
  <dgm:bg>
    <a:noFill/>
  </dgm:bg>
  <dgm:whole>
    <a:ln>
      <a:noFill/>
    </a:ln>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CB42DA-6366-4AFC-BA95-B0AF2B73DA13}">
      <dsp:nvSpPr>
        <dsp:cNvPr id="0" name=""/>
        <dsp:cNvSpPr/>
      </dsp:nvSpPr>
      <dsp:spPr>
        <a:xfrm>
          <a:off x="1390203" y="1134468"/>
          <a:ext cx="2629792" cy="2629792"/>
        </a:xfrm>
        <a:prstGeom prst="ellipse">
          <a:avLst/>
        </a:prstGeom>
        <a:gradFill rotWithShape="0">
          <a:gsLst>
            <a:gs pos="0">
              <a:schemeClr val="accent6">
                <a:shade val="80000"/>
                <a:alpha val="50000"/>
                <a:hueOff val="0"/>
                <a:satOff val="0"/>
                <a:lumOff val="0"/>
                <a:alphaOff val="0"/>
                <a:tint val="50000"/>
                <a:satMod val="300000"/>
              </a:schemeClr>
            </a:gs>
            <a:gs pos="35000">
              <a:schemeClr val="accent6">
                <a:shade val="80000"/>
                <a:alpha val="50000"/>
                <a:hueOff val="0"/>
                <a:satOff val="0"/>
                <a:lumOff val="0"/>
                <a:alphaOff val="0"/>
                <a:tint val="37000"/>
                <a:satMod val="300000"/>
              </a:schemeClr>
            </a:gs>
            <a:gs pos="100000">
              <a:schemeClr val="accent6">
                <a:shade val="80000"/>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latin typeface="Adobe Garamond Pro"/>
            </a:rPr>
            <a:t>UNIVERSITY of Bridgeport </a:t>
          </a:r>
          <a:endParaRPr lang="en-US" sz="2300" kern="1200" dirty="0">
            <a:solidFill>
              <a:schemeClr val="tx1"/>
            </a:solidFill>
            <a:latin typeface="Adobe Garamond Pro"/>
          </a:endParaRPr>
        </a:p>
      </dsp:txBody>
      <dsp:txXfrm>
        <a:off x="1390203" y="1134468"/>
        <a:ext cx="2629792" cy="2629792"/>
      </dsp:txXfrm>
    </dsp:sp>
    <dsp:sp modelId="{6071EBF0-1B41-432C-992D-D9D86A9D9398}">
      <dsp:nvSpPr>
        <dsp:cNvPr id="0" name=""/>
        <dsp:cNvSpPr/>
      </dsp:nvSpPr>
      <dsp:spPr>
        <a:xfrm>
          <a:off x="2047651" y="81135"/>
          <a:ext cx="1314896" cy="1314896"/>
        </a:xfrm>
        <a:prstGeom prst="ellipse">
          <a:avLst/>
        </a:prstGeom>
        <a:gradFill rotWithShape="0">
          <a:gsLst>
            <a:gs pos="0">
              <a:schemeClr val="accent6">
                <a:shade val="80000"/>
                <a:alpha val="50000"/>
                <a:hueOff val="0"/>
                <a:satOff val="-155"/>
                <a:lumOff val="735"/>
                <a:alphaOff val="6000"/>
                <a:tint val="50000"/>
                <a:satMod val="300000"/>
              </a:schemeClr>
            </a:gs>
            <a:gs pos="35000">
              <a:schemeClr val="accent6">
                <a:shade val="80000"/>
                <a:alpha val="50000"/>
                <a:hueOff val="0"/>
                <a:satOff val="-155"/>
                <a:lumOff val="735"/>
                <a:alphaOff val="6000"/>
                <a:tint val="37000"/>
                <a:satMod val="300000"/>
              </a:schemeClr>
            </a:gs>
            <a:gs pos="100000">
              <a:schemeClr val="accent6">
                <a:shade val="80000"/>
                <a:alpha val="50000"/>
                <a:hueOff val="0"/>
                <a:satOff val="-155"/>
                <a:lumOff val="735"/>
                <a:alphaOff val="600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i="0" kern="1200" dirty="0" smtClean="0">
              <a:latin typeface="Adobe Garamond Pro"/>
            </a:rPr>
            <a:t>FACULTY</a:t>
          </a:r>
          <a:endParaRPr lang="en-US" sz="1000" b="1" i="0" kern="1200" dirty="0">
            <a:latin typeface="Adobe Garamond Pro"/>
          </a:endParaRPr>
        </a:p>
      </dsp:txBody>
      <dsp:txXfrm>
        <a:off x="2047651" y="81135"/>
        <a:ext cx="1314896" cy="1314896"/>
      </dsp:txXfrm>
    </dsp:sp>
    <dsp:sp modelId="{6686517E-BBCC-422A-870E-E132CC9FBA59}">
      <dsp:nvSpPr>
        <dsp:cNvPr id="0" name=""/>
        <dsp:cNvSpPr/>
      </dsp:nvSpPr>
      <dsp:spPr>
        <a:xfrm>
          <a:off x="3674701" y="1263256"/>
          <a:ext cx="1314896" cy="1314896"/>
        </a:xfrm>
        <a:prstGeom prst="ellipse">
          <a:avLst/>
        </a:prstGeom>
        <a:gradFill rotWithShape="0">
          <a:gsLst>
            <a:gs pos="0">
              <a:schemeClr val="accent6">
                <a:shade val="80000"/>
                <a:alpha val="50000"/>
                <a:hueOff val="0"/>
                <a:satOff val="-309"/>
                <a:lumOff val="1470"/>
                <a:alphaOff val="12000"/>
                <a:tint val="50000"/>
                <a:satMod val="300000"/>
              </a:schemeClr>
            </a:gs>
            <a:gs pos="35000">
              <a:schemeClr val="accent6">
                <a:shade val="80000"/>
                <a:alpha val="50000"/>
                <a:hueOff val="0"/>
                <a:satOff val="-309"/>
                <a:lumOff val="1470"/>
                <a:alphaOff val="12000"/>
                <a:tint val="37000"/>
                <a:satMod val="300000"/>
              </a:schemeClr>
            </a:gs>
            <a:gs pos="100000">
              <a:schemeClr val="accent6">
                <a:shade val="80000"/>
                <a:alpha val="50000"/>
                <a:hueOff val="0"/>
                <a:satOff val="-309"/>
                <a:lumOff val="1470"/>
                <a:alphaOff val="1200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i="0" kern="1200" dirty="0" smtClean="0">
              <a:latin typeface="Adobe Garamond Pro"/>
            </a:rPr>
            <a:t>AFFORDABLE</a:t>
          </a:r>
          <a:endParaRPr lang="en-US" sz="1000" b="1" i="0" kern="1200" dirty="0">
            <a:latin typeface="Adobe Garamond Pro"/>
          </a:endParaRPr>
        </a:p>
      </dsp:txBody>
      <dsp:txXfrm>
        <a:off x="3674701" y="1263256"/>
        <a:ext cx="1314896" cy="1314896"/>
      </dsp:txXfrm>
    </dsp:sp>
    <dsp:sp modelId="{BC31F13A-A9A5-4B22-A656-08D51314F411}">
      <dsp:nvSpPr>
        <dsp:cNvPr id="0" name=""/>
        <dsp:cNvSpPr/>
      </dsp:nvSpPr>
      <dsp:spPr>
        <a:xfrm>
          <a:off x="3053223" y="3175968"/>
          <a:ext cx="1314896" cy="1314896"/>
        </a:xfrm>
        <a:prstGeom prst="ellipse">
          <a:avLst/>
        </a:prstGeom>
        <a:gradFill rotWithShape="0">
          <a:gsLst>
            <a:gs pos="0">
              <a:schemeClr val="accent6">
                <a:shade val="80000"/>
                <a:alpha val="50000"/>
                <a:hueOff val="0"/>
                <a:satOff val="-464"/>
                <a:lumOff val="2204"/>
                <a:alphaOff val="18000"/>
                <a:tint val="50000"/>
                <a:satMod val="300000"/>
              </a:schemeClr>
            </a:gs>
            <a:gs pos="35000">
              <a:schemeClr val="accent6">
                <a:shade val="80000"/>
                <a:alpha val="50000"/>
                <a:hueOff val="0"/>
                <a:satOff val="-464"/>
                <a:lumOff val="2204"/>
                <a:alphaOff val="18000"/>
                <a:tint val="37000"/>
                <a:satMod val="300000"/>
              </a:schemeClr>
            </a:gs>
            <a:gs pos="100000">
              <a:schemeClr val="accent6">
                <a:shade val="80000"/>
                <a:alpha val="50000"/>
                <a:hueOff val="0"/>
                <a:satOff val="-464"/>
                <a:lumOff val="2204"/>
                <a:alphaOff val="1800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i="0" kern="1200" dirty="0" smtClean="0">
              <a:latin typeface="Adobe Garamond Pro"/>
            </a:rPr>
            <a:t>FACILTIES</a:t>
          </a:r>
          <a:endParaRPr lang="en-US" sz="1000" b="1" i="0" kern="1200" dirty="0">
            <a:latin typeface="Adobe Garamond Pro"/>
          </a:endParaRPr>
        </a:p>
      </dsp:txBody>
      <dsp:txXfrm>
        <a:off x="3053223" y="3175968"/>
        <a:ext cx="1314896" cy="1314896"/>
      </dsp:txXfrm>
    </dsp:sp>
    <dsp:sp modelId="{02F13563-59D1-4C2E-B708-B7413681A481}">
      <dsp:nvSpPr>
        <dsp:cNvPr id="0" name=""/>
        <dsp:cNvSpPr/>
      </dsp:nvSpPr>
      <dsp:spPr>
        <a:xfrm>
          <a:off x="1042079" y="3175968"/>
          <a:ext cx="1314896" cy="1314896"/>
        </a:xfrm>
        <a:prstGeom prst="ellipse">
          <a:avLst/>
        </a:prstGeom>
        <a:gradFill rotWithShape="0">
          <a:gsLst>
            <a:gs pos="0">
              <a:schemeClr val="accent6">
                <a:shade val="80000"/>
                <a:alpha val="50000"/>
                <a:hueOff val="0"/>
                <a:satOff val="-618"/>
                <a:lumOff val="2939"/>
                <a:alphaOff val="24000"/>
                <a:tint val="50000"/>
                <a:satMod val="300000"/>
              </a:schemeClr>
            </a:gs>
            <a:gs pos="35000">
              <a:schemeClr val="accent6">
                <a:shade val="80000"/>
                <a:alpha val="50000"/>
                <a:hueOff val="0"/>
                <a:satOff val="-618"/>
                <a:lumOff val="2939"/>
                <a:alphaOff val="24000"/>
                <a:tint val="37000"/>
                <a:satMod val="300000"/>
              </a:schemeClr>
            </a:gs>
            <a:gs pos="100000">
              <a:schemeClr val="accent6">
                <a:shade val="80000"/>
                <a:alpha val="50000"/>
                <a:hueOff val="0"/>
                <a:satOff val="-618"/>
                <a:lumOff val="2939"/>
                <a:alphaOff val="2400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i="0" kern="1200" dirty="0" smtClean="0">
              <a:latin typeface="Adobe Garamond Pro"/>
            </a:rPr>
            <a:t>INTERNSHIPS</a:t>
          </a:r>
          <a:endParaRPr lang="en-US" sz="1000" b="1" i="0" kern="1200" dirty="0">
            <a:latin typeface="Adobe Garamond Pro"/>
          </a:endParaRPr>
        </a:p>
      </dsp:txBody>
      <dsp:txXfrm>
        <a:off x="1042079" y="3175968"/>
        <a:ext cx="1314896" cy="1314896"/>
      </dsp:txXfrm>
    </dsp:sp>
    <dsp:sp modelId="{BCEA557B-1D62-47B6-A056-5812D1265879}">
      <dsp:nvSpPr>
        <dsp:cNvPr id="0" name=""/>
        <dsp:cNvSpPr/>
      </dsp:nvSpPr>
      <dsp:spPr>
        <a:xfrm>
          <a:off x="420601" y="1263256"/>
          <a:ext cx="1314896" cy="1314896"/>
        </a:xfrm>
        <a:prstGeom prst="ellipse">
          <a:avLst/>
        </a:prstGeom>
        <a:gradFill rotWithShape="0">
          <a:gsLst>
            <a:gs pos="0">
              <a:schemeClr val="accent6">
                <a:shade val="80000"/>
                <a:alpha val="50000"/>
                <a:hueOff val="0"/>
                <a:satOff val="-773"/>
                <a:lumOff val="3674"/>
                <a:alphaOff val="30000"/>
                <a:tint val="50000"/>
                <a:satMod val="300000"/>
              </a:schemeClr>
            </a:gs>
            <a:gs pos="35000">
              <a:schemeClr val="accent6">
                <a:shade val="80000"/>
                <a:alpha val="50000"/>
                <a:hueOff val="0"/>
                <a:satOff val="-773"/>
                <a:lumOff val="3674"/>
                <a:alphaOff val="30000"/>
                <a:tint val="37000"/>
                <a:satMod val="300000"/>
              </a:schemeClr>
            </a:gs>
            <a:gs pos="100000">
              <a:schemeClr val="accent6">
                <a:shade val="80000"/>
                <a:alpha val="50000"/>
                <a:hueOff val="0"/>
                <a:satOff val="-773"/>
                <a:lumOff val="3674"/>
                <a:alphaOff val="3000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i="0" kern="1200" dirty="0" smtClean="0">
              <a:latin typeface="Adobe Garamond Pro"/>
            </a:rPr>
            <a:t>LOCATION</a:t>
          </a:r>
          <a:r>
            <a:rPr lang="en-US" sz="900" kern="1200" dirty="0" smtClean="0"/>
            <a:t/>
          </a:r>
          <a:br>
            <a:rPr lang="en-US" sz="900" kern="1200" dirty="0" smtClean="0"/>
          </a:br>
          <a:endParaRPr lang="en-US" sz="900" kern="1200" dirty="0"/>
        </a:p>
      </dsp:txBody>
      <dsp:txXfrm>
        <a:off x="420601" y="1263256"/>
        <a:ext cx="1314896" cy="131489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01963" cy="452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solidFill>
                  <a:schemeClr val="tx1"/>
                </a:solidFill>
                <a:latin typeface="Times New Roman" pitchFamily="18" charset="0"/>
                <a:cs typeface="+mn-cs"/>
              </a:defRPr>
            </a:lvl1pPr>
          </a:lstStyle>
          <a:p>
            <a:pPr>
              <a:defRPr/>
            </a:pPr>
            <a:r>
              <a:rPr lang="en-US"/>
              <a:t>UB-MKT-10/08/07</a:t>
            </a:r>
          </a:p>
        </p:txBody>
      </p:sp>
      <p:sp>
        <p:nvSpPr>
          <p:cNvPr id="18435" name="Rectangle 3"/>
          <p:cNvSpPr>
            <a:spLocks noGrp="1" noChangeArrowheads="1"/>
          </p:cNvSpPr>
          <p:nvPr>
            <p:ph type="dt" sz="quarter" idx="1"/>
          </p:nvPr>
        </p:nvSpPr>
        <p:spPr bwMode="auto">
          <a:xfrm>
            <a:off x="4002088" y="0"/>
            <a:ext cx="3001962" cy="452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fld id="{5377DAB4-3A32-4C09-9607-F77D3BA3FAD0}" type="datetime1">
              <a:rPr lang="en-US"/>
              <a:pPr/>
              <a:t>2/25/2011</a:t>
            </a:fld>
            <a:endParaRPr lang="en-US"/>
          </a:p>
        </p:txBody>
      </p:sp>
      <p:sp>
        <p:nvSpPr>
          <p:cNvPr id="18436" name="Rectangle 4"/>
          <p:cNvSpPr>
            <a:spLocks noGrp="1" noChangeArrowheads="1"/>
          </p:cNvSpPr>
          <p:nvPr>
            <p:ph type="ftr" sz="quarter" idx="2"/>
          </p:nvPr>
        </p:nvSpPr>
        <p:spPr bwMode="auto">
          <a:xfrm>
            <a:off x="0" y="8812213"/>
            <a:ext cx="3001963" cy="4524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a:solidFill>
                  <a:schemeClr val="tx1"/>
                </a:solidFill>
                <a:latin typeface="Times New Roman" pitchFamily="18" charset="0"/>
                <a:cs typeface="+mn-cs"/>
              </a:defRPr>
            </a:lvl1pPr>
          </a:lstStyle>
          <a:p>
            <a:pPr>
              <a:defRPr/>
            </a:pPr>
            <a:r>
              <a:rPr lang="en-US"/>
              <a:t>MKT-SOB-SOE- 3-8-10</a:t>
            </a:r>
          </a:p>
        </p:txBody>
      </p:sp>
      <p:sp>
        <p:nvSpPr>
          <p:cNvPr id="18437" name="Rectangle 5"/>
          <p:cNvSpPr>
            <a:spLocks noGrp="1" noChangeArrowheads="1"/>
          </p:cNvSpPr>
          <p:nvPr>
            <p:ph type="sldNum" sz="quarter" idx="3"/>
          </p:nvPr>
        </p:nvSpPr>
        <p:spPr bwMode="auto">
          <a:xfrm>
            <a:off x="4002088" y="8812213"/>
            <a:ext cx="3001962" cy="4524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C2F19A86-1C9C-4057-B5DE-5B709F3DCE8E}" type="slidenum">
              <a:rPr lang="en-US"/>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01963" cy="4524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spcBef>
                <a:spcPct val="0"/>
              </a:spcBef>
              <a:defRPr sz="1200" b="0">
                <a:solidFill>
                  <a:schemeClr val="tx1"/>
                </a:solidFill>
                <a:latin typeface="Times New Roman" pitchFamily="18" charset="0"/>
                <a:cs typeface="+mn-cs"/>
              </a:defRPr>
            </a:lvl1pPr>
          </a:lstStyle>
          <a:p>
            <a:pPr>
              <a:defRPr/>
            </a:pPr>
            <a:r>
              <a:rPr lang="en-US"/>
              <a:t>UB-MKT-10/08/07</a:t>
            </a:r>
          </a:p>
        </p:txBody>
      </p:sp>
      <p:sp>
        <p:nvSpPr>
          <p:cNvPr id="14339" name="Rectangle 3"/>
          <p:cNvSpPr>
            <a:spLocks noGrp="1" noChangeArrowheads="1"/>
          </p:cNvSpPr>
          <p:nvPr>
            <p:ph type="dt" idx="1"/>
          </p:nvPr>
        </p:nvSpPr>
        <p:spPr bwMode="auto">
          <a:xfrm>
            <a:off x="4002088" y="0"/>
            <a:ext cx="3001962" cy="4524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fld id="{6E6CB52D-503C-41E4-BE08-D6568F05FEB7}" type="datetime1">
              <a:rPr lang="en-US"/>
              <a:pPr/>
              <a:t>2/25/2011</a:t>
            </a:fld>
            <a:endParaRPr lang="en-US"/>
          </a:p>
        </p:txBody>
      </p:sp>
      <p:sp>
        <p:nvSpPr>
          <p:cNvPr id="44036" name="Rectangle 4"/>
          <p:cNvSpPr>
            <a:spLocks noGrp="1" noRot="1" noChangeAspect="1" noChangeArrowheads="1" noTextEdit="1"/>
          </p:cNvSpPr>
          <p:nvPr>
            <p:ph type="sldImg" idx="2"/>
          </p:nvPr>
        </p:nvSpPr>
        <p:spPr bwMode="auto">
          <a:xfrm>
            <a:off x="1141413" y="677863"/>
            <a:ext cx="4721225" cy="354012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23925" y="4443413"/>
            <a:ext cx="5156200" cy="414337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12213"/>
            <a:ext cx="3001963" cy="452437"/>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spcBef>
                <a:spcPct val="0"/>
              </a:spcBef>
              <a:defRPr sz="1200" b="0">
                <a:solidFill>
                  <a:schemeClr val="tx1"/>
                </a:solidFill>
                <a:latin typeface="Times New Roman" pitchFamily="18" charset="0"/>
                <a:cs typeface="+mn-cs"/>
              </a:defRPr>
            </a:lvl1pPr>
          </a:lstStyle>
          <a:p>
            <a:pPr>
              <a:defRPr/>
            </a:pPr>
            <a:r>
              <a:rPr lang="en-US"/>
              <a:t>MKT-SOB-SOE- 3-8-10</a:t>
            </a:r>
          </a:p>
        </p:txBody>
      </p:sp>
      <p:sp>
        <p:nvSpPr>
          <p:cNvPr id="14343" name="Rectangle 7"/>
          <p:cNvSpPr>
            <a:spLocks noGrp="1" noChangeArrowheads="1"/>
          </p:cNvSpPr>
          <p:nvPr>
            <p:ph type="sldNum" sz="quarter" idx="5"/>
          </p:nvPr>
        </p:nvSpPr>
        <p:spPr bwMode="auto">
          <a:xfrm>
            <a:off x="4002088" y="8812213"/>
            <a:ext cx="3001962" cy="452437"/>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B3A2DF5B-BCBA-492C-A9DD-6F7C62F128BE}" type="slidenum">
              <a:rPr lang="en-US"/>
              <a:pPr/>
              <a:t>‹#›</a:t>
            </a:fld>
            <a:endParaRPr lang="en-US"/>
          </a:p>
        </p:txBody>
      </p:sp>
    </p:spTree>
  </p:cSld>
  <p:clrMap bg1="lt1" tx1="dk1" bg2="lt2" tx2="dk2" accent1="accent1" accent2="accent2" accent3="accent3" accent4="accent4" accent5="accent5" accent6="accent6" hlink="hlink" folHlink="folHlink"/>
  <p:hf dt="0"/>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1pPr>
    <a:lvl2pPr marL="461963"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2pPr>
    <a:lvl3pPr marL="92392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3pPr>
    <a:lvl4pPr marL="138747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4pPr>
    <a:lvl5pPr marL="1849438"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txBox="1">
            <a:spLocks noGrp="1" noChangeArrowheads="1"/>
          </p:cNvSpPr>
          <p:nvPr/>
        </p:nvSpPr>
        <p:spPr bwMode="auto">
          <a:xfrm>
            <a:off x="0" y="0"/>
            <a:ext cx="3001963" cy="452438"/>
          </a:xfrm>
          <a:prstGeom prst="rect">
            <a:avLst/>
          </a:prstGeom>
          <a:noFill/>
          <a:ln w="12700" cap="sq">
            <a:noFill/>
            <a:miter lim="800000"/>
            <a:headEnd type="none" w="sm" len="sm"/>
            <a:tailEnd type="none" w="sm" len="sm"/>
          </a:ln>
        </p:spPr>
        <p:txBody>
          <a:bodyPr/>
          <a:lstStyle/>
          <a:p>
            <a:pPr eaLnBrk="0" hangingPunct="0"/>
            <a:r>
              <a:rPr lang="en-US" sz="1200">
                <a:latin typeface="Times New Roman" pitchFamily="18" charset="0"/>
              </a:rPr>
              <a:t>UB-MKT-10/08/07</a:t>
            </a:r>
          </a:p>
        </p:txBody>
      </p:sp>
      <p:sp>
        <p:nvSpPr>
          <p:cNvPr id="45059" name="Rectangle 7"/>
          <p:cNvSpPr txBox="1">
            <a:spLocks noGrp="1" noChangeArrowheads="1"/>
          </p:cNvSpPr>
          <p:nvPr/>
        </p:nvSpPr>
        <p:spPr bwMode="auto">
          <a:xfrm>
            <a:off x="4002088" y="8812213"/>
            <a:ext cx="3001962" cy="452437"/>
          </a:xfrm>
          <a:prstGeom prst="rect">
            <a:avLst/>
          </a:prstGeom>
          <a:noFill/>
          <a:ln w="12700" cap="sq">
            <a:noFill/>
            <a:miter lim="800000"/>
            <a:headEnd type="none" w="sm" len="sm"/>
            <a:tailEnd type="none" w="sm" len="sm"/>
          </a:ln>
        </p:spPr>
        <p:txBody>
          <a:bodyPr anchor="b"/>
          <a:lstStyle/>
          <a:p>
            <a:pPr algn="r" eaLnBrk="0" hangingPunct="0"/>
            <a:fld id="{2BE2AA84-300C-4E8B-B3ED-6F6745079064}" type="slidenum">
              <a:rPr lang="en-US" sz="1200">
                <a:latin typeface="Times New Roman" pitchFamily="18" charset="0"/>
              </a:rPr>
              <a:pPr algn="r" eaLnBrk="0" hangingPunct="0"/>
              <a:t>1</a:t>
            </a:fld>
            <a:endParaRPr lang="en-US" sz="1200">
              <a:latin typeface="Times New Roman" pitchFamily="18"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w="9525"/>
        </p:spPr>
        <p:txBody>
          <a:bodyPr/>
          <a:lstStyle/>
          <a:p>
            <a:pPr eaLnBrk="1" hangingPunct="1"/>
            <a:r>
              <a:rPr lang="en-US" smtClean="0">
                <a:cs typeface="Arial" pitchFamily="34" charset="0"/>
              </a:rPr>
              <a:t>Review Packet of Material</a:t>
            </a:r>
          </a:p>
          <a:p>
            <a:pPr eaLnBrk="1" hangingPunct="1"/>
            <a:r>
              <a:rPr lang="en-US" smtClean="0">
                <a:cs typeface="Arial" pitchFamily="34" charset="0"/>
              </a:rPr>
              <a:t>PowerPoint Printout for Notes</a:t>
            </a:r>
          </a:p>
          <a:p>
            <a:pPr eaLnBrk="1" hangingPunct="1"/>
            <a:r>
              <a:rPr lang="en-US" smtClean="0">
                <a:cs typeface="Arial" pitchFamily="34" charset="0"/>
              </a:rPr>
              <a:t>CBIT Brochure</a:t>
            </a:r>
          </a:p>
          <a:p>
            <a:pPr eaLnBrk="1" hangingPunct="1"/>
            <a:r>
              <a:rPr lang="en-US" smtClean="0">
                <a:cs typeface="Arial" pitchFamily="34" charset="0"/>
              </a:rPr>
              <a:t>Financial Aid Information</a:t>
            </a:r>
          </a:p>
          <a:p>
            <a:pPr eaLnBrk="1" hangingPunct="1"/>
            <a:r>
              <a:rPr lang="en-US" smtClean="0">
                <a:cs typeface="Arial" pitchFamily="34" charset="0"/>
              </a:rPr>
              <a:t>Application</a:t>
            </a:r>
          </a:p>
          <a:p>
            <a:pPr eaLnBrk="1" hangingPunct="1"/>
            <a:r>
              <a:rPr lang="en-US" smtClean="0">
                <a:cs typeface="Arial" pitchFamily="34" charset="0"/>
              </a:rPr>
              <a:t>Summer Schedule</a:t>
            </a:r>
          </a:p>
          <a:p>
            <a:pPr eaLnBrk="1" hangingPunct="1"/>
            <a:r>
              <a:rPr lang="en-US" smtClean="0">
                <a:cs typeface="Arial" pitchFamily="34" charset="0"/>
              </a:rPr>
              <a:t>Summer Discount Program</a:t>
            </a:r>
          </a:p>
          <a:p>
            <a:pPr eaLnBrk="1" hangingPunct="1"/>
            <a:r>
              <a:rPr lang="en-US" smtClean="0">
                <a:cs typeface="Arial" pitchFamily="34" charset="0"/>
              </a:rPr>
              <a:t>Open House Information Sheet</a:t>
            </a:r>
          </a:p>
          <a:p>
            <a:pPr eaLnBrk="1" hangingPunct="1"/>
            <a:endParaRPr lang="en-US" smtClean="0">
              <a:cs typeface="Arial" pitchFamily="34" charset="0"/>
            </a:endParaRPr>
          </a:p>
          <a:p>
            <a:pPr eaLnBrk="1" hangingPunct="1"/>
            <a:r>
              <a:rPr lang="en-US" smtClean="0">
                <a:cs typeface="Arial" pitchFamily="34" charset="0"/>
              </a:rPr>
              <a:t>Additional Materials for Distribution</a:t>
            </a:r>
          </a:p>
          <a:p>
            <a:pPr eaLnBrk="1" hangingPunct="1"/>
            <a:r>
              <a:rPr lang="en-US" smtClean="0">
                <a:cs typeface="Arial" pitchFamily="34" charset="0"/>
              </a:rPr>
              <a:t>Course Catalogs</a:t>
            </a:r>
          </a:p>
          <a:p>
            <a:pPr eaLnBrk="1" hangingPunct="1"/>
            <a:r>
              <a:rPr lang="en-US" smtClean="0">
                <a:cs typeface="Arial" pitchFamily="34" charset="0"/>
              </a:rPr>
              <a:t>Exam Info:  Mcse, Mcsa, Mcad</a:t>
            </a:r>
          </a:p>
        </p:txBody>
      </p:sp>
      <p:sp>
        <p:nvSpPr>
          <p:cNvPr id="37894" name="Footer Placeholder 5"/>
          <p:cNvSpPr>
            <a:spLocks noGrp="1"/>
          </p:cNvSpPr>
          <p:nvPr>
            <p:ph type="ftr" sz="quarter" idx="4"/>
          </p:nvPr>
        </p:nvSpPr>
        <p:spPr/>
        <p:txBody>
          <a:bodyPr/>
          <a:lstStyle/>
          <a:p>
            <a:pPr>
              <a:defRPr/>
            </a:pPr>
            <a:r>
              <a:rPr lang="en-US" smtClean="0"/>
              <a:t>MKT-SOB-SOE- 3-8-10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4002088" y="8812213"/>
            <a:ext cx="3001962" cy="452437"/>
          </a:xfrm>
          <a:prstGeom prst="rect">
            <a:avLst/>
          </a:prstGeom>
          <a:noFill/>
          <a:ln w="12700" cap="sq">
            <a:noFill/>
            <a:miter lim="800000"/>
            <a:headEnd type="none" w="sm" len="sm"/>
            <a:tailEnd type="none" w="sm" len="sm"/>
          </a:ln>
        </p:spPr>
        <p:txBody>
          <a:bodyPr anchor="b"/>
          <a:lstStyle/>
          <a:p>
            <a:pPr algn="r" eaLnBrk="0" hangingPunct="0"/>
            <a:fld id="{26E4A099-30DA-4553-B033-C40B7C13F11A}" type="slidenum">
              <a:rPr lang="en-US" sz="1200">
                <a:latin typeface="Times New Roman" pitchFamily="18" charset="0"/>
              </a:rPr>
              <a:pPr algn="r" eaLnBrk="0" hangingPunct="0"/>
              <a:t>13</a:t>
            </a:fld>
            <a:endParaRPr lang="en-US" sz="120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w="9525"/>
        </p:spPr>
        <p:txBody>
          <a:bodyPr/>
          <a:lstStyle/>
          <a:p>
            <a:pPr eaLnBrk="1" hangingPunct="1"/>
            <a:endParaRPr lang="en-US" smtClean="0">
              <a:cs typeface="Arial" pitchFamily="34" charset="0"/>
            </a:endParaRPr>
          </a:p>
        </p:txBody>
      </p:sp>
      <p:sp>
        <p:nvSpPr>
          <p:cNvPr id="44037" name="Footer Placeholder 4"/>
          <p:cNvSpPr>
            <a:spLocks noGrp="1"/>
          </p:cNvSpPr>
          <p:nvPr>
            <p:ph type="ftr" sz="quarter" idx="4"/>
          </p:nvPr>
        </p:nvSpPr>
        <p:spPr/>
        <p:txBody>
          <a:bodyPr/>
          <a:lstStyle/>
          <a:p>
            <a:pPr>
              <a:defRPr/>
            </a:pPr>
            <a:r>
              <a:rPr lang="en-US" smtClean="0"/>
              <a:t>MKT-SOB-SOE- 3-8-10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4002088" y="8812213"/>
            <a:ext cx="3001962" cy="452437"/>
          </a:xfrm>
          <a:prstGeom prst="rect">
            <a:avLst/>
          </a:prstGeom>
          <a:noFill/>
          <a:ln w="12700" cap="sq">
            <a:noFill/>
            <a:miter lim="800000"/>
            <a:headEnd type="none" w="sm" len="sm"/>
            <a:tailEnd type="none" w="sm" len="sm"/>
          </a:ln>
        </p:spPr>
        <p:txBody>
          <a:bodyPr anchor="b"/>
          <a:lstStyle/>
          <a:p>
            <a:pPr algn="r" eaLnBrk="0" hangingPunct="0"/>
            <a:fld id="{C2C636CC-58F8-4506-965B-63FD5EDF0B73}" type="slidenum">
              <a:rPr lang="en-US" sz="1200">
                <a:latin typeface="Times New Roman" pitchFamily="18" charset="0"/>
              </a:rPr>
              <a:pPr algn="r" eaLnBrk="0" hangingPunct="0"/>
              <a:t>14</a:t>
            </a:fld>
            <a:endParaRPr lang="en-US" sz="120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p:spPr>
        <p:txBody>
          <a:bodyPr/>
          <a:lstStyle/>
          <a:p>
            <a:pPr eaLnBrk="1" hangingPunct="1"/>
            <a:endParaRPr lang="en-US" smtClean="0">
              <a:cs typeface="Arial" pitchFamily="34" charset="0"/>
            </a:endParaRPr>
          </a:p>
        </p:txBody>
      </p:sp>
      <p:sp>
        <p:nvSpPr>
          <p:cNvPr id="46085" name="Footer Placeholder 4"/>
          <p:cNvSpPr>
            <a:spLocks noGrp="1"/>
          </p:cNvSpPr>
          <p:nvPr>
            <p:ph type="ftr" sz="quarter" idx="4"/>
          </p:nvPr>
        </p:nvSpPr>
        <p:spPr/>
        <p:txBody>
          <a:bodyPr/>
          <a:lstStyle/>
          <a:p>
            <a:pPr>
              <a:defRPr/>
            </a:pPr>
            <a:r>
              <a:rPr lang="en-US" smtClean="0"/>
              <a:t>MKT-SOB-SOE- 3-8-10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4002088" y="8812213"/>
            <a:ext cx="3001962" cy="452437"/>
          </a:xfrm>
          <a:prstGeom prst="rect">
            <a:avLst/>
          </a:prstGeom>
          <a:noFill/>
          <a:ln w="12700" cap="sq">
            <a:noFill/>
            <a:miter lim="800000"/>
            <a:headEnd type="none" w="sm" len="sm"/>
            <a:tailEnd type="none" w="sm" len="sm"/>
          </a:ln>
        </p:spPr>
        <p:txBody>
          <a:bodyPr anchor="b"/>
          <a:lstStyle/>
          <a:p>
            <a:pPr algn="r" eaLnBrk="0" hangingPunct="0"/>
            <a:fld id="{B8E4EECB-C46D-4EBA-A95B-E345B860B0DA}" type="slidenum">
              <a:rPr lang="en-US" sz="1200">
                <a:latin typeface="Times New Roman" pitchFamily="18" charset="0"/>
              </a:rPr>
              <a:pPr algn="r" eaLnBrk="0" hangingPunct="0"/>
              <a:t>15</a:t>
            </a:fld>
            <a:endParaRPr lang="en-US" sz="120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p:spPr>
        <p:txBody>
          <a:bodyPr/>
          <a:lstStyle/>
          <a:p>
            <a:pPr eaLnBrk="1" hangingPunct="1"/>
            <a:endParaRPr lang="en-US" smtClean="0">
              <a:cs typeface="Arial" pitchFamily="34" charset="0"/>
            </a:endParaRPr>
          </a:p>
        </p:txBody>
      </p:sp>
      <p:sp>
        <p:nvSpPr>
          <p:cNvPr id="47109" name="Footer Placeholder 4"/>
          <p:cNvSpPr>
            <a:spLocks noGrp="1"/>
          </p:cNvSpPr>
          <p:nvPr>
            <p:ph type="ftr" sz="quarter" idx="4"/>
          </p:nvPr>
        </p:nvSpPr>
        <p:spPr/>
        <p:txBody>
          <a:bodyPr/>
          <a:lstStyle/>
          <a:p>
            <a:pPr>
              <a:defRPr/>
            </a:pPr>
            <a:r>
              <a:rPr lang="en-US" smtClean="0"/>
              <a:t>MKT-SOB-SOE- 3-8-10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4002088" y="8812213"/>
            <a:ext cx="3001962" cy="452437"/>
          </a:xfrm>
          <a:prstGeom prst="rect">
            <a:avLst/>
          </a:prstGeom>
          <a:noFill/>
          <a:ln w="12700" cap="sq">
            <a:noFill/>
            <a:miter lim="800000"/>
            <a:headEnd type="none" w="sm" len="sm"/>
            <a:tailEnd type="none" w="sm" len="sm"/>
          </a:ln>
        </p:spPr>
        <p:txBody>
          <a:bodyPr anchor="b"/>
          <a:lstStyle/>
          <a:p>
            <a:pPr algn="r" eaLnBrk="0" hangingPunct="0"/>
            <a:fld id="{50D131A6-2F58-461F-A935-619D85C30685}" type="slidenum">
              <a:rPr lang="en-US" sz="1200">
                <a:latin typeface="Times New Roman" pitchFamily="18" charset="0"/>
              </a:rPr>
              <a:pPr algn="r" eaLnBrk="0" hangingPunct="0"/>
              <a:t>17</a:t>
            </a:fld>
            <a:endParaRPr lang="en-US" sz="120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p:spPr>
        <p:txBody>
          <a:bodyPr/>
          <a:lstStyle/>
          <a:p>
            <a:pPr eaLnBrk="1" hangingPunct="1"/>
            <a:endParaRPr lang="en-US" smtClean="0">
              <a:cs typeface="Arial" pitchFamily="34" charset="0"/>
            </a:endParaRPr>
          </a:p>
        </p:txBody>
      </p:sp>
      <p:sp>
        <p:nvSpPr>
          <p:cNvPr id="50181" name="Footer Placeholder 4"/>
          <p:cNvSpPr>
            <a:spLocks noGrp="1"/>
          </p:cNvSpPr>
          <p:nvPr>
            <p:ph type="ftr" sz="quarter" idx="4"/>
          </p:nvPr>
        </p:nvSpPr>
        <p:spPr/>
        <p:txBody>
          <a:bodyPr/>
          <a:lstStyle/>
          <a:p>
            <a:pPr>
              <a:defRPr/>
            </a:pPr>
            <a:r>
              <a:rPr lang="en-US" smtClean="0"/>
              <a:t>MKT-SOB-SOE- 3-8-10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002088" y="8812213"/>
            <a:ext cx="3001962" cy="452437"/>
          </a:xfrm>
          <a:prstGeom prst="rect">
            <a:avLst/>
          </a:prstGeom>
          <a:noFill/>
          <a:ln w="12700" cap="sq">
            <a:noFill/>
            <a:miter lim="800000"/>
            <a:headEnd type="none" w="sm" len="sm"/>
            <a:tailEnd type="none" w="sm" len="sm"/>
          </a:ln>
        </p:spPr>
        <p:txBody>
          <a:bodyPr anchor="b"/>
          <a:lstStyle/>
          <a:p>
            <a:pPr algn="r" eaLnBrk="0" hangingPunct="0"/>
            <a:fld id="{6DFEE7FE-DD33-43CE-8938-904E77DD4EAF}" type="slidenum">
              <a:rPr lang="en-US" sz="1200">
                <a:latin typeface="Times New Roman" pitchFamily="18" charset="0"/>
              </a:rPr>
              <a:pPr algn="r" eaLnBrk="0" hangingPunct="0"/>
              <a:t>21</a:t>
            </a:fld>
            <a:endParaRPr lang="en-US" sz="120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p:spPr>
        <p:txBody>
          <a:bodyPr/>
          <a:lstStyle/>
          <a:p>
            <a:pPr eaLnBrk="1" hangingPunct="1"/>
            <a:endParaRPr lang="en-US" smtClean="0">
              <a:cs typeface="Arial" pitchFamily="34" charset="0"/>
            </a:endParaRPr>
          </a:p>
        </p:txBody>
      </p:sp>
      <p:sp>
        <p:nvSpPr>
          <p:cNvPr id="53253" name="Footer Placeholder 4"/>
          <p:cNvSpPr>
            <a:spLocks noGrp="1"/>
          </p:cNvSpPr>
          <p:nvPr>
            <p:ph type="ftr" sz="quarter" idx="4"/>
          </p:nvPr>
        </p:nvSpPr>
        <p:spPr/>
        <p:txBody>
          <a:bodyPr/>
          <a:lstStyle/>
          <a:p>
            <a:pPr>
              <a:defRPr/>
            </a:pPr>
            <a:r>
              <a:rPr lang="en-US" smtClean="0"/>
              <a:t>MKT-SOB-SOE- 3-8-10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p:spPr>
        <p:txBody>
          <a:bodyPr/>
          <a:lstStyle/>
          <a:p>
            <a:pPr eaLnBrk="1" hangingPunct="1"/>
            <a:endParaRPr lang="en-US" smtClean="0">
              <a:cs typeface="Arial" pitchFamily="34" charset="0"/>
            </a:endParaRPr>
          </a:p>
        </p:txBody>
      </p:sp>
      <p:sp>
        <p:nvSpPr>
          <p:cNvPr id="45060" name="Footer Placeholder 3"/>
          <p:cNvSpPr>
            <a:spLocks noGrp="1"/>
          </p:cNvSpPr>
          <p:nvPr>
            <p:ph type="ftr" sz="quarter" idx="4"/>
          </p:nvPr>
        </p:nvSpPr>
        <p:spPr/>
        <p:txBody>
          <a:bodyPr/>
          <a:lstStyle/>
          <a:p>
            <a:pPr>
              <a:defRPr/>
            </a:pPr>
            <a:r>
              <a:rPr lang="en-US" smtClean="0"/>
              <a:t>MKT-SOB-SOE- 3-8-10</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w="9525"/>
        </p:spPr>
        <p:txBody>
          <a:bodyPr/>
          <a:lstStyle/>
          <a:p>
            <a:pPr eaLnBrk="1" hangingPunct="1"/>
            <a:endParaRPr lang="en-US" smtClean="0">
              <a:cs typeface="Arial" pitchFamily="34" charset="0"/>
            </a:endParaRPr>
          </a:p>
        </p:txBody>
      </p:sp>
      <p:sp>
        <p:nvSpPr>
          <p:cNvPr id="48132" name="Footer Placeholder 3"/>
          <p:cNvSpPr>
            <a:spLocks noGrp="1"/>
          </p:cNvSpPr>
          <p:nvPr>
            <p:ph type="ftr" sz="quarter" idx="4"/>
          </p:nvPr>
        </p:nvSpPr>
        <p:spPr/>
        <p:txBody>
          <a:bodyPr/>
          <a:lstStyle/>
          <a:p>
            <a:pPr>
              <a:defRPr/>
            </a:pPr>
            <a:r>
              <a:rPr lang="en-US" smtClean="0"/>
              <a:t>MKT-SOB-SOE- 3-8-10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p:spPr>
        <p:txBody>
          <a:bodyPr/>
          <a:lstStyle/>
          <a:p>
            <a:pPr eaLnBrk="1" hangingPunct="1"/>
            <a:endParaRPr lang="en-US" smtClean="0">
              <a:cs typeface="Arial" pitchFamily="34" charset="0"/>
            </a:endParaRPr>
          </a:p>
        </p:txBody>
      </p:sp>
      <p:sp>
        <p:nvSpPr>
          <p:cNvPr id="49156" name="Footer Placeholder 3"/>
          <p:cNvSpPr>
            <a:spLocks noGrp="1"/>
          </p:cNvSpPr>
          <p:nvPr>
            <p:ph type="ftr" sz="quarter" idx="4"/>
          </p:nvPr>
        </p:nvSpPr>
        <p:spPr/>
        <p:txBody>
          <a:bodyPr/>
          <a:lstStyle/>
          <a:p>
            <a:pPr>
              <a:defRPr/>
            </a:pPr>
            <a:r>
              <a:rPr lang="en-US" smtClean="0"/>
              <a:t>MKT-SOB-SOE- 3-8-10</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p:spPr>
        <p:txBody>
          <a:bodyPr/>
          <a:lstStyle/>
          <a:p>
            <a:pPr eaLnBrk="1" hangingPunct="1"/>
            <a:endParaRPr lang="en-US" smtClean="0">
              <a:cs typeface="Arial" pitchFamily="34" charset="0"/>
            </a:endParaRPr>
          </a:p>
        </p:txBody>
      </p:sp>
      <p:sp>
        <p:nvSpPr>
          <p:cNvPr id="51204" name="Footer Placeholder 3"/>
          <p:cNvSpPr>
            <a:spLocks noGrp="1"/>
          </p:cNvSpPr>
          <p:nvPr>
            <p:ph type="ftr" sz="quarter" idx="4"/>
          </p:nvPr>
        </p:nvSpPr>
        <p:spPr/>
        <p:txBody>
          <a:bodyPr/>
          <a:lstStyle/>
          <a:p>
            <a:pPr>
              <a:defRPr/>
            </a:pPr>
            <a:r>
              <a:rPr lang="en-US" smtClean="0"/>
              <a:t>MKT-SOB-SOE- 3-8-10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p:spPr>
        <p:txBody>
          <a:bodyPr/>
          <a:lstStyle/>
          <a:p>
            <a:pPr eaLnBrk="1" hangingPunct="1"/>
            <a:endParaRPr lang="en-US" smtClean="0">
              <a:cs typeface="Arial" pitchFamily="34" charset="0"/>
            </a:endParaRPr>
          </a:p>
        </p:txBody>
      </p:sp>
      <p:sp>
        <p:nvSpPr>
          <p:cNvPr id="38916" name="Footer Placeholder 3"/>
          <p:cNvSpPr>
            <a:spLocks noGrp="1"/>
          </p:cNvSpPr>
          <p:nvPr>
            <p:ph type="ftr" sz="quarter" idx="4"/>
          </p:nvPr>
        </p:nvSpPr>
        <p:spPr/>
        <p:txBody>
          <a:bodyPr/>
          <a:lstStyle/>
          <a:p>
            <a:pPr>
              <a:defRPr/>
            </a:pPr>
            <a:r>
              <a:rPr lang="en-US" smtClean="0"/>
              <a:t>MKT-SOB-SOE- 3-8-10</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p:spPr>
        <p:txBody>
          <a:bodyPr/>
          <a:lstStyle/>
          <a:p>
            <a:pPr eaLnBrk="1" hangingPunct="1"/>
            <a:endParaRPr lang="en-US" smtClean="0">
              <a:cs typeface="Arial" pitchFamily="34" charset="0"/>
            </a:endParaRPr>
          </a:p>
        </p:txBody>
      </p:sp>
      <p:sp>
        <p:nvSpPr>
          <p:cNvPr id="52228" name="Footer Placeholder 3"/>
          <p:cNvSpPr>
            <a:spLocks noGrp="1"/>
          </p:cNvSpPr>
          <p:nvPr>
            <p:ph type="ftr" sz="quarter" idx="4"/>
          </p:nvPr>
        </p:nvSpPr>
        <p:spPr/>
        <p:txBody>
          <a:bodyPr/>
          <a:lstStyle/>
          <a:p>
            <a:pPr>
              <a:defRPr/>
            </a:pPr>
            <a:r>
              <a:rPr lang="en-US" smtClean="0"/>
              <a:t>MKT-SOB-SOE- 3-8-10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p:spPr>
        <p:txBody>
          <a:bodyPr/>
          <a:lstStyle/>
          <a:p>
            <a:pPr eaLnBrk="1" hangingPunct="1">
              <a:spcBef>
                <a:spcPct val="0"/>
              </a:spcBef>
            </a:pPr>
            <a:endParaRPr lang="en-US" smtClean="0">
              <a:cs typeface="Arial" pitchFamily="34" charset="0"/>
            </a:endParaRPr>
          </a:p>
        </p:txBody>
      </p:sp>
      <p:sp>
        <p:nvSpPr>
          <p:cNvPr id="39940" name="Footer Placeholder 3"/>
          <p:cNvSpPr>
            <a:spLocks noGrp="1"/>
          </p:cNvSpPr>
          <p:nvPr>
            <p:ph type="ftr" sz="quarter" idx="4"/>
          </p:nvPr>
        </p:nvSpPr>
        <p:spPr/>
        <p:txBody>
          <a:bodyPr/>
          <a:lstStyle/>
          <a:p>
            <a:pPr>
              <a:defRPr/>
            </a:pPr>
            <a:r>
              <a:rPr lang="en-US" smtClean="0"/>
              <a:t>MKT-SOB-SOE- 3-8-10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p:spPr>
        <p:txBody>
          <a:bodyPr/>
          <a:lstStyle/>
          <a:p>
            <a:pPr eaLnBrk="1" hangingPunct="1"/>
            <a:endParaRPr lang="en-US" smtClean="0">
              <a:cs typeface="Arial" pitchFamily="34" charset="0"/>
            </a:endParaRPr>
          </a:p>
        </p:txBody>
      </p:sp>
      <p:sp>
        <p:nvSpPr>
          <p:cNvPr id="40964" name="Footer Placeholder 3"/>
          <p:cNvSpPr>
            <a:spLocks noGrp="1"/>
          </p:cNvSpPr>
          <p:nvPr>
            <p:ph type="ftr" sz="quarter" idx="4"/>
          </p:nvPr>
        </p:nvSpPr>
        <p:spPr/>
        <p:txBody>
          <a:bodyPr/>
          <a:lstStyle/>
          <a:p>
            <a:pPr>
              <a:defRPr/>
            </a:pPr>
            <a:r>
              <a:rPr lang="en-US" smtClean="0"/>
              <a:t>MKT-SOB-SOE- 3-8-10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p:spPr>
        <p:txBody>
          <a:bodyPr/>
          <a:lstStyle/>
          <a:p>
            <a:pPr eaLnBrk="1" hangingPunct="1"/>
            <a:endParaRPr lang="en-US" smtClean="0">
              <a:cs typeface="Arial" pitchFamily="34" charset="0"/>
            </a:endParaRPr>
          </a:p>
        </p:txBody>
      </p:sp>
      <p:sp>
        <p:nvSpPr>
          <p:cNvPr id="41988" name="Footer Placeholder 3"/>
          <p:cNvSpPr>
            <a:spLocks noGrp="1"/>
          </p:cNvSpPr>
          <p:nvPr>
            <p:ph type="ftr" sz="quarter" idx="4"/>
          </p:nvPr>
        </p:nvSpPr>
        <p:spPr/>
        <p:txBody>
          <a:bodyPr/>
          <a:lstStyle/>
          <a:p>
            <a:pPr>
              <a:defRPr/>
            </a:pPr>
            <a:r>
              <a:rPr lang="en-US" smtClean="0"/>
              <a:t>MKT-SOB-SOE- 3-8-10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p:txBody>
          <a:bodyPr/>
          <a:lstStyle/>
          <a:p>
            <a:pPr>
              <a:defRPr/>
            </a:pPr>
            <a:r>
              <a:rPr lang="en-US" smtClean="0"/>
              <a:t>UB-MKT-10/08/07</a:t>
            </a: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w="9525"/>
        </p:spPr>
        <p:txBody>
          <a:bodyPr/>
          <a:lstStyle/>
          <a:p>
            <a:pPr eaLnBrk="1" hangingPunct="1"/>
            <a:endParaRPr lang="en-US" smtClean="0">
              <a:cs typeface="Arial" pitchFamily="34" charset="0"/>
            </a:endParaRPr>
          </a:p>
        </p:txBody>
      </p:sp>
      <p:sp>
        <p:nvSpPr>
          <p:cNvPr id="43013" name="Footer Placeholder 4"/>
          <p:cNvSpPr>
            <a:spLocks noGrp="1"/>
          </p:cNvSpPr>
          <p:nvPr>
            <p:ph type="ftr" sz="quarter" idx="4"/>
          </p:nvPr>
        </p:nvSpPr>
        <p:spPr/>
        <p:txBody>
          <a:bodyPr/>
          <a:lstStyle/>
          <a:p>
            <a:pPr>
              <a:defRPr/>
            </a:pPr>
            <a:r>
              <a:rPr lang="en-US" smtClean="0"/>
              <a:t>MKT-SOB-SOE- 3-8-10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p:txBody>
          <a:bodyPr/>
          <a:lstStyle/>
          <a:p>
            <a:pPr>
              <a:defRPr/>
            </a:pPr>
            <a:r>
              <a:rPr lang="en-US" smtClean="0"/>
              <a:t>UB-MKT-10/08/07</a:t>
            </a: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p:spPr>
        <p:txBody>
          <a:bodyPr/>
          <a:lstStyle/>
          <a:p>
            <a:pPr eaLnBrk="1" hangingPunct="1"/>
            <a:endParaRPr lang="en-US" smtClean="0">
              <a:cs typeface="Arial" pitchFamily="34" charset="0"/>
            </a:endParaRPr>
          </a:p>
        </p:txBody>
      </p:sp>
      <p:sp>
        <p:nvSpPr>
          <p:cNvPr id="43013" name="Footer Placeholder 4"/>
          <p:cNvSpPr>
            <a:spLocks noGrp="1"/>
          </p:cNvSpPr>
          <p:nvPr>
            <p:ph type="ftr" sz="quarter" idx="4"/>
          </p:nvPr>
        </p:nvSpPr>
        <p:spPr/>
        <p:txBody>
          <a:bodyPr/>
          <a:lstStyle/>
          <a:p>
            <a:pPr>
              <a:defRPr/>
            </a:pPr>
            <a:r>
              <a:rPr lang="en-US" smtClean="0"/>
              <a:t>MKT-SOB-SOE- 3-8-10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CA5F353D-9038-4E1A-B3B9-3141B1989746}" type="slidenum">
              <a:rPr lang="en-US"/>
              <a:pPr/>
              <a:t>‹#›</a:t>
            </a:fld>
            <a:endParaRPr lang="en-US"/>
          </a:p>
        </p:txBody>
      </p:sp>
      <p:sp>
        <p:nvSpPr>
          <p:cNvPr id="5" name="Footer Placeholder 6"/>
          <p:cNvSpPr>
            <a:spLocks noGrp="1"/>
          </p:cNvSpPr>
          <p:nvPr>
            <p:ph type="ftr" sz="quarter" idx="11"/>
          </p:nvPr>
        </p:nvSpPr>
        <p:spPr/>
        <p:txBody>
          <a:bodyPr/>
          <a:lstStyle>
            <a:lvl1pPr>
              <a:defRPr/>
            </a:lvl1pPr>
          </a:lstStyle>
          <a:p>
            <a:pPr>
              <a:defRPr/>
            </a:pPr>
            <a:r>
              <a:rPr lang="en-US"/>
              <a:t>MKT-SOB-SOE- 3-8-10</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22D78B5C-1AD0-401A-A0FB-2254231DA60C}" type="slidenum">
              <a:rPr lang="en-US"/>
              <a:pPr/>
              <a:t>‹#›</a:t>
            </a:fld>
            <a:endParaRPr lang="en-US"/>
          </a:p>
        </p:txBody>
      </p:sp>
      <p:sp>
        <p:nvSpPr>
          <p:cNvPr id="5" name="Footer Placeholder 6"/>
          <p:cNvSpPr>
            <a:spLocks noGrp="1"/>
          </p:cNvSpPr>
          <p:nvPr>
            <p:ph type="ftr" sz="quarter" idx="11"/>
          </p:nvPr>
        </p:nvSpPr>
        <p:spPr/>
        <p:txBody>
          <a:bodyPr/>
          <a:lstStyle>
            <a:lvl1pPr>
              <a:defRPr/>
            </a:lvl1pPr>
          </a:lstStyle>
          <a:p>
            <a:pPr>
              <a:defRPr/>
            </a:pPr>
            <a:r>
              <a:rPr lang="en-US"/>
              <a:t>MKT-SOB-SOE- 3-8-10</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71ACDB7E-ED40-4667-BF2F-C48782A4B072}" type="slidenum">
              <a:rPr lang="en-US"/>
              <a:pPr/>
              <a:t>‹#›</a:t>
            </a:fld>
            <a:endParaRPr lang="en-US"/>
          </a:p>
        </p:txBody>
      </p:sp>
      <p:sp>
        <p:nvSpPr>
          <p:cNvPr id="5" name="Footer Placeholder 6"/>
          <p:cNvSpPr>
            <a:spLocks noGrp="1"/>
          </p:cNvSpPr>
          <p:nvPr>
            <p:ph type="ftr" sz="quarter" idx="11"/>
          </p:nvPr>
        </p:nvSpPr>
        <p:spPr/>
        <p:txBody>
          <a:bodyPr/>
          <a:lstStyle>
            <a:lvl1pPr>
              <a:defRPr/>
            </a:lvl1pPr>
          </a:lstStyle>
          <a:p>
            <a:pPr>
              <a:defRPr/>
            </a:pPr>
            <a:r>
              <a:rPr lang="en-US"/>
              <a:t>MKT-SOB-SOE- 3-8-10</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fld id="{80CC33D6-6D4A-4574-9945-9C57409A535A}" type="slidenum">
              <a:rPr lang="en-US"/>
              <a:pPr/>
              <a:t>‹#›</a:t>
            </a:fld>
            <a:endParaRPr lang="en-US"/>
          </a:p>
        </p:txBody>
      </p:sp>
      <p:sp>
        <p:nvSpPr>
          <p:cNvPr id="4" name="Footer Placeholder 6"/>
          <p:cNvSpPr>
            <a:spLocks noGrp="1"/>
          </p:cNvSpPr>
          <p:nvPr>
            <p:ph type="ftr" sz="quarter" idx="11"/>
          </p:nvPr>
        </p:nvSpPr>
        <p:spPr/>
        <p:txBody>
          <a:bodyPr/>
          <a:lstStyle>
            <a:lvl1pPr>
              <a:defRPr/>
            </a:lvl1pPr>
          </a:lstStyle>
          <a:p>
            <a:pPr>
              <a:defRPr/>
            </a:pPr>
            <a:r>
              <a:rPr lang="en-US"/>
              <a:t>MKT-SOB-SOE- 3-8-10</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61078AB7-B261-412B-AB23-F94B452772A5}" type="slidenum">
              <a:rPr lang="en-US"/>
              <a:pPr/>
              <a:t>‹#›</a:t>
            </a:fld>
            <a:endParaRPr lang="en-US"/>
          </a:p>
        </p:txBody>
      </p:sp>
      <p:sp>
        <p:nvSpPr>
          <p:cNvPr id="5" name="Footer Placeholder 6"/>
          <p:cNvSpPr>
            <a:spLocks noGrp="1"/>
          </p:cNvSpPr>
          <p:nvPr>
            <p:ph type="ftr" sz="quarter" idx="11"/>
          </p:nvPr>
        </p:nvSpPr>
        <p:spPr/>
        <p:txBody>
          <a:bodyPr/>
          <a:lstStyle>
            <a:lvl1pPr>
              <a:defRPr/>
            </a:lvl1pPr>
          </a:lstStyle>
          <a:p>
            <a:pPr>
              <a:defRPr/>
            </a:pPr>
            <a:r>
              <a:rPr lang="en-US"/>
              <a:t>MKT-SOB-SOE- 3-8-10</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FDDA6784-E609-4083-887F-877FD4D7DBE3}" type="slidenum">
              <a:rPr lang="en-US"/>
              <a:pPr/>
              <a:t>‹#›</a:t>
            </a:fld>
            <a:endParaRPr lang="en-US"/>
          </a:p>
        </p:txBody>
      </p:sp>
      <p:sp>
        <p:nvSpPr>
          <p:cNvPr id="5" name="Footer Placeholder 6"/>
          <p:cNvSpPr>
            <a:spLocks noGrp="1"/>
          </p:cNvSpPr>
          <p:nvPr>
            <p:ph type="ftr" sz="quarter" idx="11"/>
          </p:nvPr>
        </p:nvSpPr>
        <p:spPr/>
        <p:txBody>
          <a:bodyPr/>
          <a:lstStyle>
            <a:lvl1pPr>
              <a:defRPr/>
            </a:lvl1pPr>
          </a:lstStyle>
          <a:p>
            <a:pPr>
              <a:defRPr/>
            </a:pPr>
            <a:r>
              <a:rPr lang="en-US"/>
              <a:t>MKT-SOB-SOE- 3-8-10</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6ADCE2B-0AC4-4A7C-AB16-822ADECCF23A}" type="slidenum">
              <a:rPr lang="en-US"/>
              <a:pPr/>
              <a:t>‹#›</a:t>
            </a:fld>
            <a:endParaRPr lang="en-US"/>
          </a:p>
        </p:txBody>
      </p:sp>
      <p:sp>
        <p:nvSpPr>
          <p:cNvPr id="6" name="Footer Placeholder 6"/>
          <p:cNvSpPr>
            <a:spLocks noGrp="1"/>
          </p:cNvSpPr>
          <p:nvPr>
            <p:ph type="ftr" sz="quarter" idx="11"/>
          </p:nvPr>
        </p:nvSpPr>
        <p:spPr/>
        <p:txBody>
          <a:bodyPr/>
          <a:lstStyle>
            <a:lvl1pPr>
              <a:defRPr/>
            </a:lvl1pPr>
          </a:lstStyle>
          <a:p>
            <a:pPr>
              <a:defRPr/>
            </a:pPr>
            <a:r>
              <a:rPr lang="en-US"/>
              <a:t>MKT-SOB-SOE- 3-8-10</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7C344C1F-8A10-4AF2-9ECA-237C19CAB8E0}" type="slidenum">
              <a:rPr lang="en-US"/>
              <a:pPr/>
              <a:t>‹#›</a:t>
            </a:fld>
            <a:endParaRPr lang="en-US"/>
          </a:p>
        </p:txBody>
      </p:sp>
      <p:sp>
        <p:nvSpPr>
          <p:cNvPr id="8" name="Footer Placeholder 6"/>
          <p:cNvSpPr>
            <a:spLocks noGrp="1"/>
          </p:cNvSpPr>
          <p:nvPr>
            <p:ph type="ftr" sz="quarter" idx="11"/>
          </p:nvPr>
        </p:nvSpPr>
        <p:spPr/>
        <p:txBody>
          <a:bodyPr/>
          <a:lstStyle>
            <a:lvl1pPr>
              <a:defRPr/>
            </a:lvl1pPr>
          </a:lstStyle>
          <a:p>
            <a:pPr>
              <a:defRPr/>
            </a:pPr>
            <a:r>
              <a:rPr lang="en-US"/>
              <a:t>MKT-SOB-SOE- 3-8-10</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E80B1EDE-516A-47F6-8E10-8D15AF6740F1}" type="slidenum">
              <a:rPr lang="en-US"/>
              <a:pPr/>
              <a:t>‹#›</a:t>
            </a:fld>
            <a:endParaRPr lang="en-US"/>
          </a:p>
        </p:txBody>
      </p:sp>
      <p:sp>
        <p:nvSpPr>
          <p:cNvPr id="4" name="Footer Placeholder 6"/>
          <p:cNvSpPr>
            <a:spLocks noGrp="1"/>
          </p:cNvSpPr>
          <p:nvPr>
            <p:ph type="ftr" sz="quarter" idx="11"/>
          </p:nvPr>
        </p:nvSpPr>
        <p:spPr/>
        <p:txBody>
          <a:bodyPr/>
          <a:lstStyle>
            <a:lvl1pPr>
              <a:defRPr/>
            </a:lvl1pPr>
          </a:lstStyle>
          <a:p>
            <a:pPr>
              <a:defRPr/>
            </a:pPr>
            <a:r>
              <a:rPr lang="en-US"/>
              <a:t>MKT-SOB-SOE- 3-8-10</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7D6FD496-14B0-4A23-95CE-7FCC79507438}" type="slidenum">
              <a:rPr lang="en-US"/>
              <a:pPr/>
              <a:t>‹#›</a:t>
            </a:fld>
            <a:endParaRPr lang="en-US"/>
          </a:p>
        </p:txBody>
      </p:sp>
      <p:sp>
        <p:nvSpPr>
          <p:cNvPr id="3" name="Footer Placeholder 3"/>
          <p:cNvSpPr>
            <a:spLocks noGrp="1"/>
          </p:cNvSpPr>
          <p:nvPr>
            <p:ph type="ftr" sz="quarter" idx="11"/>
          </p:nvPr>
        </p:nvSpPr>
        <p:spPr/>
        <p:txBody>
          <a:bodyPr/>
          <a:lstStyle>
            <a:lvl1pPr>
              <a:defRPr/>
            </a:lvl1pPr>
          </a:lstStyle>
          <a:p>
            <a:pPr>
              <a:defRPr/>
            </a:pPr>
            <a:r>
              <a:rPr lang="en-US"/>
              <a:t>MKT-SOB-SOE &amp; IncUBator-Sobh-9.14.2010</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04B8D4F5-FEC9-41C6-BD2C-D92CC805937A}" type="slidenum">
              <a:rPr lang="en-US"/>
              <a:pPr/>
              <a:t>‹#›</a:t>
            </a:fld>
            <a:endParaRPr lang="en-US"/>
          </a:p>
        </p:txBody>
      </p:sp>
      <p:sp>
        <p:nvSpPr>
          <p:cNvPr id="6" name="Footer Placeholder 6"/>
          <p:cNvSpPr>
            <a:spLocks noGrp="1"/>
          </p:cNvSpPr>
          <p:nvPr>
            <p:ph type="ftr" sz="quarter" idx="11"/>
          </p:nvPr>
        </p:nvSpPr>
        <p:spPr/>
        <p:txBody>
          <a:bodyPr/>
          <a:lstStyle>
            <a:lvl1pPr>
              <a:defRPr/>
            </a:lvl1pPr>
          </a:lstStyle>
          <a:p>
            <a:pPr>
              <a:defRPr/>
            </a:pPr>
            <a:r>
              <a:rPr lang="en-US"/>
              <a:t>MKT-SOB-SOE- 3-8-10</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5120854-FF25-455C-B463-0D887D63A980}" type="slidenum">
              <a:rPr lang="en-US"/>
              <a:pPr/>
              <a:t>‹#›</a:t>
            </a:fld>
            <a:endParaRPr lang="en-US"/>
          </a:p>
        </p:txBody>
      </p:sp>
      <p:sp>
        <p:nvSpPr>
          <p:cNvPr id="6" name="Footer Placeholder 6"/>
          <p:cNvSpPr>
            <a:spLocks noGrp="1"/>
          </p:cNvSpPr>
          <p:nvPr>
            <p:ph type="ftr" sz="quarter" idx="11"/>
          </p:nvPr>
        </p:nvSpPr>
        <p:spPr/>
        <p:txBody>
          <a:bodyPr/>
          <a:lstStyle>
            <a:lvl1pPr>
              <a:defRPr/>
            </a:lvl1pPr>
          </a:lstStyle>
          <a:p>
            <a:pPr>
              <a:defRPr/>
            </a:pPr>
            <a:r>
              <a:rPr lang="en-US"/>
              <a:t>MKT-SOB-SOE- 3-8-10</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8966" name="Rectangle 6"/>
          <p:cNvSpPr>
            <a:spLocks noGrp="1" noChangeArrowheads="1"/>
          </p:cNvSpPr>
          <p:nvPr>
            <p:ph type="sldNum" sz="quarter" idx="4"/>
          </p:nvPr>
        </p:nvSpPr>
        <p:spPr bwMode="auto">
          <a:xfrm>
            <a:off x="6581775" y="65166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7508D6-F429-4912-B95F-787D68A8797E}" type="slidenum">
              <a:rPr lang="en-US"/>
              <a:pPr/>
              <a:t>‹#›</a:t>
            </a:fld>
            <a:endParaRPr lang="en-US"/>
          </a:p>
        </p:txBody>
      </p:sp>
      <p:sp>
        <p:nvSpPr>
          <p:cNvPr id="7" name="Footer Placeholder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r>
              <a:rPr lang="en-US"/>
              <a:t>MKT-SOB-SOE- 3-8-10</a:t>
            </a:r>
            <a:endParaRPr lang="en-US" dirty="0"/>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8" r:id="rId7"/>
    <p:sldLayoutId id="2147483873" r:id="rId8"/>
    <p:sldLayoutId id="2147483874" r:id="rId9"/>
    <p:sldLayoutId id="2147483875" r:id="rId10"/>
    <p:sldLayoutId id="2147483876" r:id="rId11"/>
    <p:sldLayoutId id="2147483877" r:id="rId1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obh@bridgeport.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chart" Target="../charts/char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image" Target="../media/image1.png"/><Relationship Id="rId16"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jpe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sobh@bridgeport.edu"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mailto:gadselig@bridgeport.edu"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13"/>
          <p:cNvSpPr/>
          <p:nvPr/>
        </p:nvSpPr>
        <p:spPr bwMode="auto">
          <a:xfrm>
            <a:off x="6242050" y="4795838"/>
            <a:ext cx="2579688" cy="1144587"/>
          </a:xfrm>
          <a:prstGeom prst="rect">
            <a:avLst/>
          </a:prstGeom>
          <a:solidFill>
            <a:schemeClr val="bg2">
              <a:lumMod val="20000"/>
              <a:lumOff val="80000"/>
            </a:schemeClr>
          </a:solidFill>
          <a:ln w="12700" cap="flat" cmpd="sng" algn="ctr">
            <a:solidFill>
              <a:schemeClr val="tx1"/>
            </a:solidFill>
            <a:prstDash val="solid"/>
            <a:round/>
            <a:headEnd type="none" w="med" len="med"/>
            <a:tailEnd type="none" w="med" len="med"/>
          </a:ln>
          <a:effectLst/>
        </p:spPr>
        <p:txBody>
          <a:bodyPr>
            <a:spAutoFit/>
          </a:bodyPr>
          <a:lstStyle/>
          <a:p>
            <a:pPr algn="ctr">
              <a:lnSpc>
                <a:spcPct val="60000"/>
              </a:lnSpc>
              <a:spcBef>
                <a:spcPct val="50000"/>
              </a:spcBef>
            </a:pPr>
            <a:endParaRPr lang="en-US" b="1">
              <a:effectLst>
                <a:outerShdw blurRad="38100" dist="38100" dir="2700000" algn="tl">
                  <a:srgbClr val="FFFFFF"/>
                </a:outerShdw>
              </a:effectLst>
              <a:latin typeface="Times New Roman" pitchFamily="18" charset="0"/>
              <a:cs typeface="Times New Roman" pitchFamily="18" charset="0"/>
            </a:endParaRPr>
          </a:p>
          <a:p>
            <a:pPr algn="ctr">
              <a:lnSpc>
                <a:spcPct val="60000"/>
              </a:lnSpc>
              <a:spcBef>
                <a:spcPct val="50000"/>
              </a:spcBef>
            </a:pPr>
            <a:r>
              <a:rPr lang="en-US" b="1">
                <a:effectLst>
                  <a:outerShdw blurRad="38100" dist="38100" dir="2700000" algn="tl">
                    <a:srgbClr val="FFFFFF"/>
                  </a:outerShdw>
                </a:effectLst>
                <a:latin typeface="Times New Roman" pitchFamily="18" charset="0"/>
                <a:cs typeface="Times New Roman" pitchFamily="18" charset="0"/>
              </a:rPr>
              <a:t>Why </a:t>
            </a:r>
            <a:r>
              <a:rPr lang="en-US" b="1">
                <a:solidFill>
                  <a:srgbClr val="7030A0"/>
                </a:solidFill>
                <a:effectLst>
                  <a:outerShdw blurRad="38100" dist="38100" dir="2700000" algn="tl">
                    <a:srgbClr val="000000"/>
                  </a:outerShdw>
                </a:effectLst>
                <a:latin typeface="Times New Roman" pitchFamily="18" charset="0"/>
              </a:rPr>
              <a:t>UB </a:t>
            </a:r>
            <a:r>
              <a:rPr lang="en-US" b="1">
                <a:effectLst>
                  <a:outerShdw blurRad="38100" dist="38100" dir="2700000" algn="tl">
                    <a:srgbClr val="FFFFFF"/>
                  </a:outerShdw>
                </a:effectLst>
                <a:latin typeface="Times New Roman" pitchFamily="18" charset="0"/>
                <a:cs typeface="Times New Roman" pitchFamily="18" charset="0"/>
              </a:rPr>
              <a:t>is </a:t>
            </a:r>
            <a:r>
              <a:rPr lang="en-US" b="1" i="1" u="sng">
                <a:effectLst>
                  <a:outerShdw blurRad="38100" dist="38100" dir="2700000" algn="tl">
                    <a:srgbClr val="FFFFFF"/>
                  </a:outerShdw>
                </a:effectLst>
                <a:cs typeface="Times New Roman" pitchFamily="18" charset="0"/>
              </a:rPr>
              <a:t>GREAT</a:t>
            </a:r>
            <a:r>
              <a:rPr lang="en-US" b="1">
                <a:effectLst>
                  <a:outerShdw blurRad="38100" dist="38100" dir="2700000" algn="tl">
                    <a:srgbClr val="FFFFFF"/>
                  </a:outerShdw>
                </a:effectLst>
                <a:latin typeface="Times New Roman" pitchFamily="18" charset="0"/>
                <a:cs typeface="Times New Roman" pitchFamily="18" charset="0"/>
              </a:rPr>
              <a:t> </a:t>
            </a:r>
          </a:p>
          <a:p>
            <a:pPr algn="ctr">
              <a:lnSpc>
                <a:spcPct val="60000"/>
              </a:lnSpc>
              <a:spcBef>
                <a:spcPct val="50000"/>
              </a:spcBef>
            </a:pPr>
            <a:r>
              <a:rPr lang="en-US" b="1">
                <a:effectLst>
                  <a:outerShdw blurRad="38100" dist="38100" dir="2700000" algn="tl">
                    <a:srgbClr val="FFFFFF"/>
                  </a:outerShdw>
                </a:effectLst>
                <a:latin typeface="Times New Roman" pitchFamily="18" charset="0"/>
                <a:cs typeface="Times New Roman" pitchFamily="18" charset="0"/>
              </a:rPr>
              <a:t>For You ?</a:t>
            </a:r>
          </a:p>
          <a:p>
            <a:endParaRPr lang="en-US"/>
          </a:p>
        </p:txBody>
      </p:sp>
      <p:sp>
        <p:nvSpPr>
          <p:cNvPr id="4113" name="Text Box 17"/>
          <p:cNvSpPr txBox="1">
            <a:spLocks noChangeArrowheads="1"/>
          </p:cNvSpPr>
          <p:nvPr/>
        </p:nvSpPr>
        <p:spPr bwMode="auto">
          <a:xfrm>
            <a:off x="93663" y="4756150"/>
            <a:ext cx="7210425" cy="1630363"/>
          </a:xfrm>
          <a:prstGeom prst="rect">
            <a:avLst/>
          </a:prstGeom>
          <a:noFill/>
          <a:ln w="9525">
            <a:noFill/>
            <a:miter lim="800000"/>
            <a:headEnd/>
            <a:tailEnd/>
          </a:ln>
          <a:effectLst/>
        </p:spPr>
        <p:txBody>
          <a:bodyPr>
            <a:spAutoFit/>
          </a:bodyPr>
          <a:lstStyle/>
          <a:p>
            <a:pPr>
              <a:lnSpc>
                <a:spcPct val="60000"/>
              </a:lnSpc>
              <a:spcBef>
                <a:spcPct val="50000"/>
              </a:spcBef>
            </a:pPr>
            <a:r>
              <a:rPr lang="en-US" sz="1300" b="1">
                <a:solidFill>
                  <a:srgbClr val="5A00BE"/>
                </a:solidFill>
                <a:effectLst>
                  <a:outerShdw blurRad="38100" dist="38100" dir="2700000" algn="tl">
                    <a:srgbClr val="C0C0C0"/>
                  </a:outerShdw>
                </a:effectLst>
                <a:latin typeface="Verdana" pitchFamily="34" charset="0"/>
              </a:rPr>
              <a:t>Dr. Tarek Sobh</a:t>
            </a:r>
          </a:p>
          <a:p>
            <a:pPr>
              <a:lnSpc>
                <a:spcPct val="60000"/>
              </a:lnSpc>
              <a:spcBef>
                <a:spcPct val="50000"/>
              </a:spcBef>
            </a:pPr>
            <a:r>
              <a:rPr lang="en-US" sz="1300" b="1">
                <a:solidFill>
                  <a:srgbClr val="5A00BE"/>
                </a:solidFill>
                <a:effectLst>
                  <a:outerShdw blurRad="38100" dist="38100" dir="2700000" algn="tl">
                    <a:srgbClr val="C0C0C0"/>
                  </a:outerShdw>
                </a:effectLst>
                <a:latin typeface="Verdana" pitchFamily="34" charset="0"/>
              </a:rPr>
              <a:t>Vice President Graduate Studies and Research Division &amp;</a:t>
            </a:r>
          </a:p>
          <a:p>
            <a:pPr>
              <a:lnSpc>
                <a:spcPct val="60000"/>
              </a:lnSpc>
              <a:spcBef>
                <a:spcPct val="50000"/>
              </a:spcBef>
            </a:pPr>
            <a:r>
              <a:rPr lang="en-US" sz="1300" b="1">
                <a:solidFill>
                  <a:srgbClr val="5A00BE"/>
                </a:solidFill>
                <a:effectLst>
                  <a:outerShdw blurRad="38100" dist="38100" dir="2700000" algn="tl">
                    <a:srgbClr val="C0C0C0"/>
                  </a:outerShdw>
                </a:effectLst>
                <a:latin typeface="Verdana" pitchFamily="34" charset="0"/>
              </a:rPr>
              <a:t>Dean, School of Engineering</a:t>
            </a:r>
          </a:p>
          <a:p>
            <a:pPr>
              <a:lnSpc>
                <a:spcPct val="60000"/>
              </a:lnSpc>
              <a:spcBef>
                <a:spcPct val="50000"/>
              </a:spcBef>
            </a:pPr>
            <a:r>
              <a:rPr lang="en-US" sz="1300" b="1">
                <a:solidFill>
                  <a:srgbClr val="5A00BE"/>
                </a:solidFill>
                <a:effectLst>
                  <a:outerShdw blurRad="38100" dist="38100" dir="2700000" algn="tl">
                    <a:srgbClr val="C0C0C0"/>
                  </a:outerShdw>
                </a:effectLst>
                <a:latin typeface="Verdana" pitchFamily="34" charset="0"/>
              </a:rPr>
              <a:t>Distinguished Professor of Engineering &amp; Computer Science</a:t>
            </a:r>
          </a:p>
          <a:p>
            <a:pPr>
              <a:lnSpc>
                <a:spcPct val="60000"/>
              </a:lnSpc>
              <a:spcBef>
                <a:spcPct val="50000"/>
              </a:spcBef>
            </a:pPr>
            <a:r>
              <a:rPr lang="en-US" sz="1300" b="1">
                <a:solidFill>
                  <a:srgbClr val="5A00BE"/>
                </a:solidFill>
                <a:effectLst>
                  <a:outerShdw blurRad="38100" dist="38100" dir="2700000" algn="tl">
                    <a:srgbClr val="C0C0C0"/>
                  </a:outerShdw>
                </a:effectLst>
                <a:latin typeface="Verdana" pitchFamily="34" charset="0"/>
              </a:rPr>
              <a:t>University of Bridgeport</a:t>
            </a:r>
          </a:p>
          <a:p>
            <a:pPr>
              <a:lnSpc>
                <a:spcPct val="60000"/>
              </a:lnSpc>
              <a:spcBef>
                <a:spcPct val="50000"/>
              </a:spcBef>
            </a:pPr>
            <a:r>
              <a:rPr lang="en-US" sz="1300" b="1">
                <a:solidFill>
                  <a:srgbClr val="5A00BE"/>
                </a:solidFill>
                <a:effectLst>
                  <a:outerShdw blurRad="38100" dist="38100" dir="2700000" algn="tl">
                    <a:srgbClr val="C0C0C0"/>
                  </a:outerShdw>
                </a:effectLst>
                <a:latin typeface="Verdana" pitchFamily="34" charset="0"/>
              </a:rPr>
              <a:t>E-Mail: </a:t>
            </a:r>
            <a:r>
              <a:rPr lang="en-US" sz="1300" b="1">
                <a:solidFill>
                  <a:srgbClr val="5A00BE"/>
                </a:solidFill>
                <a:effectLst>
                  <a:outerShdw blurRad="38100" dist="38100" dir="2700000" algn="tl">
                    <a:srgbClr val="C0C0C0"/>
                  </a:outerShdw>
                </a:effectLst>
                <a:latin typeface="Verdana" pitchFamily="34" charset="0"/>
                <a:hlinkClick r:id="rId3"/>
              </a:rPr>
              <a:t>sobh@bridgeport.edu</a:t>
            </a:r>
            <a:endParaRPr lang="en-US" sz="1300" b="1">
              <a:solidFill>
                <a:srgbClr val="5A00BE"/>
              </a:solidFill>
              <a:effectLst>
                <a:outerShdw blurRad="38100" dist="38100" dir="2700000" algn="tl">
                  <a:srgbClr val="C0C0C0"/>
                </a:outerShdw>
              </a:effectLst>
              <a:latin typeface="Verdana" pitchFamily="34" charset="0"/>
            </a:endParaRPr>
          </a:p>
          <a:p>
            <a:pPr>
              <a:lnSpc>
                <a:spcPct val="60000"/>
              </a:lnSpc>
              <a:spcBef>
                <a:spcPct val="50000"/>
              </a:spcBef>
            </a:pPr>
            <a:endParaRPr lang="en-US" sz="1600" b="1">
              <a:solidFill>
                <a:srgbClr val="5A00BE"/>
              </a:solidFill>
              <a:effectLst>
                <a:outerShdw blurRad="38100" dist="38100" dir="2700000" algn="tl">
                  <a:srgbClr val="C0C0C0"/>
                </a:outerShdw>
              </a:effectLst>
              <a:latin typeface="Verdana" pitchFamily="34" charset="0"/>
            </a:endParaRPr>
          </a:p>
        </p:txBody>
      </p:sp>
      <p:sp>
        <p:nvSpPr>
          <p:cNvPr id="3076" name="Text Box 37"/>
          <p:cNvSpPr txBox="1">
            <a:spLocks noChangeArrowheads="1"/>
          </p:cNvSpPr>
          <p:nvPr/>
        </p:nvSpPr>
        <p:spPr bwMode="auto">
          <a:xfrm>
            <a:off x="762000" y="2057400"/>
            <a:ext cx="184150" cy="396875"/>
          </a:xfrm>
          <a:prstGeom prst="rect">
            <a:avLst/>
          </a:prstGeom>
          <a:noFill/>
          <a:ln w="12700">
            <a:noFill/>
            <a:miter lim="800000"/>
            <a:headEnd/>
            <a:tailEnd/>
          </a:ln>
        </p:spPr>
        <p:txBody>
          <a:bodyPr wrap="none">
            <a:spAutoFit/>
          </a:bodyPr>
          <a:lstStyle/>
          <a:p>
            <a:pPr>
              <a:spcBef>
                <a:spcPct val="50000"/>
              </a:spcBef>
            </a:pPr>
            <a:endParaRPr lang="en-US" sz="2000" b="1">
              <a:solidFill>
                <a:schemeClr val="bg1"/>
              </a:solidFill>
              <a:latin typeface="Times New Roman" pitchFamily="18" charset="0"/>
            </a:endParaRPr>
          </a:p>
        </p:txBody>
      </p:sp>
      <p:sp>
        <p:nvSpPr>
          <p:cNvPr id="4138" name="Text Box 42"/>
          <p:cNvSpPr txBox="1">
            <a:spLocks noChangeArrowheads="1"/>
          </p:cNvSpPr>
          <p:nvPr/>
        </p:nvSpPr>
        <p:spPr bwMode="auto">
          <a:xfrm>
            <a:off x="1066800" y="228600"/>
            <a:ext cx="8153400" cy="769938"/>
          </a:xfrm>
          <a:prstGeom prst="rect">
            <a:avLst/>
          </a:prstGeom>
          <a:noFill/>
          <a:ln w="12700">
            <a:noFill/>
            <a:miter lim="800000"/>
            <a:headEnd/>
            <a:tailEnd/>
          </a:ln>
          <a:effectLst/>
        </p:spPr>
        <p:txBody>
          <a:bodyPr>
            <a:spAutoFit/>
          </a:bodyPr>
          <a:lstStyle/>
          <a:p>
            <a:pPr>
              <a:spcBef>
                <a:spcPct val="50000"/>
              </a:spcBef>
              <a:defRPr/>
            </a:pPr>
            <a:r>
              <a:rPr lang="en-US" sz="4400" b="1" dirty="0">
                <a:solidFill>
                  <a:srgbClr val="CC0099"/>
                </a:solidFill>
                <a:effectLst>
                  <a:outerShdw blurRad="38100" dist="38100" dir="2700000" algn="tl">
                    <a:srgbClr val="C0C0C0"/>
                  </a:outerShdw>
                </a:effectLst>
                <a:latin typeface="Verdana" pitchFamily="34" charset="0"/>
                <a:cs typeface="+mn-cs"/>
              </a:rPr>
              <a:t>University of Bridgeport</a:t>
            </a:r>
          </a:p>
        </p:txBody>
      </p:sp>
      <p:sp>
        <p:nvSpPr>
          <p:cNvPr id="4105" name="Text Box 11"/>
          <p:cNvSpPr txBox="1">
            <a:spLocks noChangeArrowheads="1"/>
          </p:cNvSpPr>
          <p:nvPr/>
        </p:nvSpPr>
        <p:spPr bwMode="auto">
          <a:xfrm>
            <a:off x="228600" y="1600200"/>
            <a:ext cx="4191000" cy="2971800"/>
          </a:xfrm>
          <a:prstGeom prst="rect">
            <a:avLst/>
          </a:prstGeom>
          <a:solidFill>
            <a:schemeClr val="bg1"/>
          </a:solidFill>
          <a:ln w="12700">
            <a:solidFill>
              <a:schemeClr val="tx1"/>
            </a:solidFill>
            <a:miter lim="800000"/>
            <a:headEnd/>
            <a:tailEnd/>
          </a:ln>
        </p:spPr>
        <p:txBody>
          <a:bodyPr>
            <a:spAutoFit/>
          </a:bodyPr>
          <a:lstStyle/>
          <a:p>
            <a:pPr algn="ctr">
              <a:spcBef>
                <a:spcPct val="50000"/>
              </a:spcBef>
              <a:defRPr/>
            </a:pPr>
            <a:r>
              <a:rPr lang="en-US" sz="4000" b="1" dirty="0">
                <a:solidFill>
                  <a:srgbClr val="7030A0"/>
                </a:solidFill>
                <a:effectLst>
                  <a:outerShdw blurRad="38100" dist="38100" dir="2700000" algn="tl">
                    <a:srgbClr val="000000">
                      <a:alpha val="43137"/>
                    </a:srgbClr>
                  </a:outerShdw>
                </a:effectLst>
                <a:latin typeface="Times New Roman" pitchFamily="18" charset="0"/>
                <a:cs typeface="+mn-cs"/>
              </a:rPr>
              <a:t>Overview</a:t>
            </a:r>
          </a:p>
          <a:p>
            <a:pPr algn="ctr">
              <a:spcBef>
                <a:spcPct val="50000"/>
              </a:spcBef>
              <a:defRPr/>
            </a:pPr>
            <a:r>
              <a:rPr lang="en-US" sz="3200" b="1" dirty="0">
                <a:solidFill>
                  <a:srgbClr val="7030A0"/>
                </a:solidFill>
                <a:effectLst>
                  <a:outerShdw blurRad="38100" dist="38100" dir="2700000" algn="tl">
                    <a:srgbClr val="000000">
                      <a:alpha val="43137"/>
                    </a:srgbClr>
                  </a:outerShdw>
                </a:effectLst>
                <a:latin typeface="Arial" charset="0"/>
                <a:cs typeface="Arial" charset="0"/>
              </a:rPr>
              <a:t>Graduate Schools of Business and Engineering Degree Programs</a:t>
            </a:r>
          </a:p>
        </p:txBody>
      </p:sp>
      <p:pic>
        <p:nvPicPr>
          <p:cNvPr id="3079" name="Picture 7" descr="UBlogo100x100"/>
          <p:cNvPicPr>
            <a:picLocks noChangeAspect="1" noChangeArrowheads="1"/>
          </p:cNvPicPr>
          <p:nvPr/>
        </p:nvPicPr>
        <p:blipFill>
          <a:blip r:embed="rId4" cstate="print"/>
          <a:srcRect/>
          <a:stretch>
            <a:fillRect/>
          </a:stretch>
        </p:blipFill>
        <p:spPr bwMode="auto">
          <a:xfrm>
            <a:off x="79375" y="307975"/>
            <a:ext cx="1063625" cy="1063625"/>
          </a:xfrm>
          <a:prstGeom prst="rect">
            <a:avLst/>
          </a:prstGeom>
          <a:noFill/>
          <a:ln w="9525">
            <a:noFill/>
            <a:miter lim="800000"/>
            <a:headEnd/>
            <a:tailEnd/>
          </a:ln>
        </p:spPr>
      </p:pic>
      <p:sp>
        <p:nvSpPr>
          <p:cNvPr id="12" name="Text Box 42"/>
          <p:cNvSpPr txBox="1">
            <a:spLocks noChangeArrowheads="1"/>
          </p:cNvSpPr>
          <p:nvPr/>
        </p:nvSpPr>
        <p:spPr bwMode="auto">
          <a:xfrm>
            <a:off x="1828800" y="990600"/>
            <a:ext cx="6400800" cy="461963"/>
          </a:xfrm>
          <a:prstGeom prst="rect">
            <a:avLst/>
          </a:prstGeom>
          <a:noFill/>
          <a:ln w="12700">
            <a:noFill/>
            <a:miter lim="800000"/>
            <a:headEnd/>
            <a:tailEnd/>
          </a:ln>
          <a:effectLst/>
        </p:spPr>
        <p:txBody>
          <a:bodyPr>
            <a:spAutoFit/>
          </a:bodyPr>
          <a:lstStyle/>
          <a:p>
            <a:pPr>
              <a:spcBef>
                <a:spcPct val="50000"/>
              </a:spcBef>
            </a:pPr>
            <a:r>
              <a:rPr lang="en-US" sz="2400" b="1">
                <a:solidFill>
                  <a:srgbClr val="7030A0"/>
                </a:solidFill>
                <a:effectLst>
                  <a:outerShdw blurRad="38100" dist="38100" dir="2700000" algn="tl">
                    <a:srgbClr val="C0C0C0"/>
                  </a:outerShdw>
                </a:effectLst>
                <a:latin typeface="Verdana" pitchFamily="34" charset="0"/>
              </a:rPr>
              <a:t>“Opening Doors, Building Futures”</a:t>
            </a:r>
          </a:p>
        </p:txBody>
      </p:sp>
      <p:pic>
        <p:nvPicPr>
          <p:cNvPr id="3081" name="Picture 12" descr="aerial_005w.JPG"/>
          <p:cNvPicPr>
            <a:picLocks noChangeAspect="1"/>
          </p:cNvPicPr>
          <p:nvPr/>
        </p:nvPicPr>
        <p:blipFill>
          <a:blip r:embed="rId5" cstate="print"/>
          <a:srcRect/>
          <a:stretch>
            <a:fillRect/>
          </a:stretch>
        </p:blipFill>
        <p:spPr bwMode="auto">
          <a:xfrm>
            <a:off x="4560888" y="1600200"/>
            <a:ext cx="4354512" cy="2971800"/>
          </a:xfrm>
          <a:prstGeom prst="rect">
            <a:avLst/>
          </a:prstGeom>
          <a:noFill/>
          <a:ln w="9525">
            <a:noFill/>
            <a:miter lim="800000"/>
            <a:headEnd/>
            <a:tailEnd/>
          </a:ln>
        </p:spPr>
      </p:pic>
      <p:sp>
        <p:nvSpPr>
          <p:cNvPr id="2" name="Slide Number Placeholder 2"/>
          <p:cNvSpPr>
            <a:spLocks noGrp="1"/>
          </p:cNvSpPr>
          <p:nvPr>
            <p:ph type="sldNum" sz="quarter" idx="10"/>
          </p:nvPr>
        </p:nvSpPr>
        <p:spPr>
          <a:xfrm>
            <a:off x="8534400" y="6324600"/>
            <a:ext cx="381000" cy="476250"/>
          </a:xfrm>
        </p:spPr>
        <p:txBody>
          <a:bodyPr/>
          <a:lstStyle/>
          <a:p>
            <a:fld id="{8D130135-0990-4FAC-B56C-32A465C41A78}" type="slidenum">
              <a:rPr lang="en-US"/>
              <a:pPr/>
              <a:t>1</a:t>
            </a:fld>
            <a:endParaRPr lang="en-US"/>
          </a:p>
        </p:txBody>
      </p:sp>
      <p:sp>
        <p:nvSpPr>
          <p:cNvPr id="16"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sp>
        <p:nvSpPr>
          <p:cNvPr id="15" name="TextBox 14"/>
          <p:cNvSpPr txBox="1"/>
          <p:nvPr/>
        </p:nvSpPr>
        <p:spPr>
          <a:xfrm>
            <a:off x="6924675" y="5934075"/>
            <a:ext cx="2581275" cy="368300"/>
          </a:xfrm>
          <a:prstGeom prst="rect">
            <a:avLst/>
          </a:prstGeom>
          <a:noFill/>
        </p:spPr>
        <p:txBody>
          <a:bodyPr>
            <a:spAutoFit/>
          </a:bodyPr>
          <a:lstStyle/>
          <a:p>
            <a:pPr>
              <a:defRPr/>
            </a:pPr>
            <a:r>
              <a:rPr lang="en-US" b="1" dirty="0">
                <a:latin typeface="+mn-lt"/>
                <a:cs typeface="Times New Roman" pitchFamily="18" charset="0"/>
              </a:rPr>
              <a:t>September, 2010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Rectangle 4"/>
          <p:cNvSpPr>
            <a:spLocks noGrp="1" noChangeArrowheads="1"/>
          </p:cNvSpPr>
          <p:nvPr>
            <p:ph type="title" idx="4294967295"/>
          </p:nvPr>
        </p:nvSpPr>
        <p:spPr>
          <a:xfrm>
            <a:off x="1143000" y="304800"/>
            <a:ext cx="8077200" cy="990600"/>
          </a:xfrm>
        </p:spPr>
        <p:txBody>
          <a:bodyPr/>
          <a:lstStyle/>
          <a:p>
            <a:pPr eaLnBrk="1" hangingPunct="1"/>
            <a:r>
              <a:rPr lang="en-US" sz="3600" b="1" smtClean="0">
                <a:solidFill>
                  <a:srgbClr val="7030A0"/>
                </a:solidFill>
                <a:effectLst>
                  <a:outerShdw blurRad="38100" dist="38100" dir="2700000" algn="tl">
                    <a:srgbClr val="C0C0C0"/>
                  </a:outerShdw>
                </a:effectLst>
                <a:latin typeface="Verdana" pitchFamily="34" charset="0"/>
              </a:rPr>
              <a:t>Concentrations</a:t>
            </a:r>
            <a:endParaRPr lang="en-US" sz="3600" b="1" smtClean="0">
              <a:solidFill>
                <a:srgbClr val="542E82"/>
              </a:solidFill>
              <a:effectLst>
                <a:outerShdw blurRad="38100" dist="38100" dir="2700000" algn="tl">
                  <a:srgbClr val="C0C0C0"/>
                </a:outerShdw>
              </a:effectLst>
              <a:latin typeface="Verdana" pitchFamily="34" charset="0"/>
            </a:endParaRPr>
          </a:p>
        </p:txBody>
      </p:sp>
      <p:sp>
        <p:nvSpPr>
          <p:cNvPr id="11267" name="Rectangle 2"/>
          <p:cNvSpPr>
            <a:spLocks noChangeArrowheads="1"/>
          </p:cNvSpPr>
          <p:nvPr/>
        </p:nvSpPr>
        <p:spPr bwMode="auto">
          <a:xfrm>
            <a:off x="0" y="1524000"/>
            <a:ext cx="9144000" cy="5334000"/>
          </a:xfrm>
          <a:prstGeom prst="rect">
            <a:avLst/>
          </a:prstGeom>
          <a:noFill/>
          <a:ln w="12700">
            <a:noFill/>
            <a:miter lim="800000"/>
            <a:headEnd/>
            <a:tailEnd/>
          </a:ln>
        </p:spPr>
        <p:txBody>
          <a:bodyPr wrap="none" anchor="ctr">
            <a:spAutoFit/>
          </a:bodyPr>
          <a:lstStyle/>
          <a:p>
            <a:pPr>
              <a:spcBef>
                <a:spcPct val="50000"/>
              </a:spcBef>
            </a:pPr>
            <a:endParaRPr lang="en-US" sz="2000" b="1">
              <a:solidFill>
                <a:schemeClr val="bg1"/>
              </a:solidFill>
              <a:latin typeface="Times New Roman" pitchFamily="18" charset="0"/>
            </a:endParaRPr>
          </a:p>
        </p:txBody>
      </p:sp>
      <p:sp>
        <p:nvSpPr>
          <p:cNvPr id="11268" name="Line 5"/>
          <p:cNvSpPr>
            <a:spLocks noChangeShapeType="1"/>
          </p:cNvSpPr>
          <p:nvPr/>
        </p:nvSpPr>
        <p:spPr bwMode="auto">
          <a:xfrm>
            <a:off x="0" y="1219200"/>
            <a:ext cx="9144000" cy="0"/>
          </a:xfrm>
          <a:prstGeom prst="line">
            <a:avLst/>
          </a:prstGeom>
          <a:noFill/>
          <a:ln w="57150">
            <a:solidFill>
              <a:srgbClr val="680088"/>
            </a:solidFill>
            <a:round/>
            <a:headEnd/>
            <a:tailEnd/>
          </a:ln>
        </p:spPr>
        <p:txBody>
          <a:bodyPr>
            <a:spAutoFit/>
          </a:bodyPr>
          <a:lstStyle/>
          <a:p>
            <a:endParaRPr lang="en-US"/>
          </a:p>
        </p:txBody>
      </p:sp>
      <p:pic>
        <p:nvPicPr>
          <p:cNvPr id="11269" name="Picture 8" descr="UBlogo100x100"/>
          <p:cNvPicPr>
            <a:picLocks noChangeAspect="1" noChangeArrowheads="1"/>
          </p:cNvPicPr>
          <p:nvPr/>
        </p:nvPicPr>
        <p:blipFill>
          <a:blip r:embed="rId3" cstate="print"/>
          <a:srcRect/>
          <a:stretch>
            <a:fillRect/>
          </a:stretch>
        </p:blipFill>
        <p:spPr bwMode="auto">
          <a:xfrm>
            <a:off x="79375" y="79375"/>
            <a:ext cx="1063625" cy="1063625"/>
          </a:xfrm>
          <a:prstGeom prst="rect">
            <a:avLst/>
          </a:prstGeom>
          <a:noFill/>
          <a:ln w="9525">
            <a:noFill/>
            <a:miter lim="800000"/>
            <a:headEnd/>
            <a:tailEnd/>
          </a:ln>
        </p:spPr>
      </p:pic>
      <p:sp>
        <p:nvSpPr>
          <p:cNvPr id="10248" name="Slide Number Placeholder 2"/>
          <p:cNvSpPr>
            <a:spLocks noGrp="1"/>
          </p:cNvSpPr>
          <p:nvPr>
            <p:ph type="sldNum" sz="quarter" idx="10"/>
          </p:nvPr>
        </p:nvSpPr>
        <p:spPr>
          <a:xfrm>
            <a:off x="8534400" y="6324600"/>
            <a:ext cx="381000" cy="476250"/>
          </a:xfrm>
        </p:spPr>
        <p:txBody>
          <a:bodyPr/>
          <a:lstStyle/>
          <a:p>
            <a:fld id="{004FA57B-1E1A-416E-BDDE-3FBDBAC55AB2}" type="slidenum">
              <a:rPr lang="en-US"/>
              <a:pPr/>
              <a:t>10</a:t>
            </a:fld>
            <a:endParaRPr lang="en-US"/>
          </a:p>
        </p:txBody>
      </p:sp>
      <p:sp>
        <p:nvSpPr>
          <p:cNvPr id="10"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sp>
        <p:nvSpPr>
          <p:cNvPr id="11272" name="Text Box 12"/>
          <p:cNvSpPr txBox="1">
            <a:spLocks noChangeArrowheads="1"/>
          </p:cNvSpPr>
          <p:nvPr/>
        </p:nvSpPr>
        <p:spPr bwMode="auto">
          <a:xfrm>
            <a:off x="76200" y="1377950"/>
            <a:ext cx="4419600" cy="5632450"/>
          </a:xfrm>
          <a:prstGeom prst="rect">
            <a:avLst/>
          </a:prstGeom>
          <a:noFill/>
          <a:ln w="9525">
            <a:noFill/>
            <a:miter lim="800000"/>
            <a:headEnd/>
            <a:tailEnd/>
          </a:ln>
        </p:spPr>
        <p:txBody>
          <a:bodyPr>
            <a:spAutoFit/>
          </a:bodyPr>
          <a:lstStyle/>
          <a:p>
            <a:pPr>
              <a:spcBef>
                <a:spcPct val="50000"/>
              </a:spcBef>
              <a:buFontTx/>
              <a:buChar char="•"/>
            </a:pPr>
            <a:r>
              <a:rPr lang="en-US" sz="1500">
                <a:latin typeface="Verdana" pitchFamily="34" charset="0"/>
              </a:rPr>
              <a:t> Accounting</a:t>
            </a:r>
          </a:p>
          <a:p>
            <a:pPr>
              <a:spcBef>
                <a:spcPct val="50000"/>
              </a:spcBef>
              <a:buFontTx/>
              <a:buChar char="•"/>
            </a:pPr>
            <a:r>
              <a:rPr lang="en-US" sz="1500">
                <a:latin typeface="Verdana" pitchFamily="34" charset="0"/>
              </a:rPr>
              <a:t> Automation &amp; Robotics</a:t>
            </a:r>
          </a:p>
          <a:p>
            <a:pPr>
              <a:spcBef>
                <a:spcPct val="50000"/>
              </a:spcBef>
              <a:buFontTx/>
              <a:buChar char="•"/>
            </a:pPr>
            <a:r>
              <a:rPr lang="en-US" sz="1500">
                <a:latin typeface="Verdana" pitchFamily="34" charset="0"/>
              </a:rPr>
              <a:t> Bio-Tech/Bio-Medical Management &amp;               Technology</a:t>
            </a:r>
          </a:p>
          <a:p>
            <a:pPr>
              <a:spcBef>
                <a:spcPct val="50000"/>
              </a:spcBef>
              <a:buFontTx/>
              <a:buChar char="•"/>
            </a:pPr>
            <a:r>
              <a:rPr lang="en-US" sz="1500">
                <a:latin typeface="Verdana" pitchFamily="34" charset="0"/>
              </a:rPr>
              <a:t> CAD/CAM</a:t>
            </a:r>
          </a:p>
          <a:p>
            <a:pPr>
              <a:spcBef>
                <a:spcPct val="50000"/>
              </a:spcBef>
              <a:buFontTx/>
              <a:buChar char="•"/>
            </a:pPr>
            <a:r>
              <a:rPr lang="en-US" sz="1500">
                <a:latin typeface="Verdana" pitchFamily="34" charset="0"/>
              </a:rPr>
              <a:t> Computer Communications/Networking</a:t>
            </a:r>
          </a:p>
          <a:p>
            <a:pPr>
              <a:spcBef>
                <a:spcPct val="50000"/>
              </a:spcBef>
              <a:buFontTx/>
              <a:buChar char="•"/>
            </a:pPr>
            <a:r>
              <a:rPr lang="en-US" sz="1500">
                <a:latin typeface="Verdana" pitchFamily="34" charset="0"/>
              </a:rPr>
              <a:t> Corporate, Government and Information Security &amp; Continuity Management</a:t>
            </a:r>
          </a:p>
          <a:p>
            <a:pPr>
              <a:spcBef>
                <a:spcPct val="50000"/>
              </a:spcBef>
              <a:buFontTx/>
              <a:buChar char="•"/>
            </a:pPr>
            <a:r>
              <a:rPr lang="en-US" sz="1500">
                <a:latin typeface="Verdana" pitchFamily="34" charset="0"/>
              </a:rPr>
              <a:t> E-Commerce</a:t>
            </a:r>
          </a:p>
          <a:p>
            <a:pPr>
              <a:spcBef>
                <a:spcPct val="50000"/>
              </a:spcBef>
              <a:buFontTx/>
              <a:buChar char="•"/>
            </a:pPr>
            <a:r>
              <a:rPr lang="en-US" sz="1500">
                <a:latin typeface="Verdana" pitchFamily="34" charset="0"/>
              </a:rPr>
              <a:t> Entrepreneurship/New Venture Creation</a:t>
            </a:r>
          </a:p>
          <a:p>
            <a:pPr>
              <a:spcBef>
                <a:spcPct val="50000"/>
              </a:spcBef>
              <a:buFontTx/>
              <a:buChar char="•"/>
            </a:pPr>
            <a:r>
              <a:rPr lang="en-US" sz="1500">
                <a:latin typeface="Verdana" pitchFamily="34" charset="0"/>
              </a:rPr>
              <a:t> Environmental and Energy Management</a:t>
            </a:r>
          </a:p>
          <a:p>
            <a:pPr>
              <a:spcBef>
                <a:spcPct val="50000"/>
              </a:spcBef>
              <a:buFontTx/>
              <a:buChar char="•"/>
            </a:pPr>
            <a:r>
              <a:rPr lang="en-US" sz="1500">
                <a:latin typeface="Verdana" pitchFamily="34" charset="0"/>
              </a:rPr>
              <a:t> Global Business</a:t>
            </a:r>
          </a:p>
          <a:p>
            <a:pPr>
              <a:spcBef>
                <a:spcPct val="50000"/>
              </a:spcBef>
              <a:buFontTx/>
              <a:buChar char="•"/>
            </a:pPr>
            <a:r>
              <a:rPr lang="en-US" sz="1500">
                <a:latin typeface="Verdana" pitchFamily="34" charset="0"/>
              </a:rPr>
              <a:t> Global Marketing</a:t>
            </a:r>
          </a:p>
          <a:p>
            <a:pPr>
              <a:spcBef>
                <a:spcPct val="50000"/>
              </a:spcBef>
              <a:buFontTx/>
              <a:buChar char="•"/>
            </a:pPr>
            <a:r>
              <a:rPr lang="en-US" sz="1500">
                <a:latin typeface="Verdana" pitchFamily="34" charset="0"/>
              </a:rPr>
              <a:t> Global Management</a:t>
            </a:r>
          </a:p>
          <a:p>
            <a:pPr>
              <a:spcBef>
                <a:spcPct val="50000"/>
              </a:spcBef>
              <a:buFontTx/>
              <a:buChar char="•"/>
            </a:pPr>
            <a:r>
              <a:rPr lang="en-US" sz="1500">
                <a:latin typeface="Verdana" pitchFamily="34" charset="0"/>
              </a:rPr>
              <a:t> Finance</a:t>
            </a:r>
          </a:p>
          <a:p>
            <a:pPr>
              <a:spcBef>
                <a:spcPct val="50000"/>
              </a:spcBef>
              <a:buFontTx/>
              <a:buChar char="•"/>
            </a:pPr>
            <a:r>
              <a:rPr lang="en-US" sz="1500">
                <a:latin typeface="Verdana" pitchFamily="34" charset="0"/>
              </a:rPr>
              <a:t> Global Program and Project Management</a:t>
            </a:r>
          </a:p>
          <a:p>
            <a:pPr>
              <a:spcBef>
                <a:spcPct val="50000"/>
              </a:spcBef>
              <a:buFontTx/>
              <a:buChar char="•"/>
            </a:pPr>
            <a:endParaRPr lang="en-US" sz="1500">
              <a:latin typeface="Verdana" pitchFamily="34" charset="0"/>
            </a:endParaRPr>
          </a:p>
        </p:txBody>
      </p:sp>
      <p:sp>
        <p:nvSpPr>
          <p:cNvPr id="11273" name="Text Box 9"/>
          <p:cNvSpPr txBox="1">
            <a:spLocks noChangeArrowheads="1"/>
          </p:cNvSpPr>
          <p:nvPr/>
        </p:nvSpPr>
        <p:spPr bwMode="auto">
          <a:xfrm>
            <a:off x="4419600" y="1371600"/>
            <a:ext cx="4724400" cy="5402263"/>
          </a:xfrm>
          <a:prstGeom prst="rect">
            <a:avLst/>
          </a:prstGeom>
          <a:noFill/>
          <a:ln w="9525">
            <a:noFill/>
            <a:miter lim="800000"/>
            <a:headEnd/>
            <a:tailEnd/>
          </a:ln>
        </p:spPr>
        <p:txBody>
          <a:bodyPr>
            <a:spAutoFit/>
          </a:bodyPr>
          <a:lstStyle/>
          <a:p>
            <a:pPr>
              <a:spcBef>
                <a:spcPct val="50000"/>
              </a:spcBef>
              <a:buFontTx/>
              <a:buChar char="•"/>
            </a:pPr>
            <a:r>
              <a:rPr lang="en-US" sz="1500">
                <a:latin typeface="Verdana" pitchFamily="34" charset="0"/>
              </a:rPr>
              <a:t> Health Care Management and Administration</a:t>
            </a:r>
          </a:p>
          <a:p>
            <a:pPr>
              <a:spcBef>
                <a:spcPct val="50000"/>
              </a:spcBef>
              <a:buFontTx/>
              <a:buChar char="•"/>
            </a:pPr>
            <a:r>
              <a:rPr lang="en-US" sz="1500">
                <a:latin typeface="Verdana" pitchFamily="34" charset="0"/>
              </a:rPr>
              <a:t> Human Resource Management</a:t>
            </a:r>
          </a:p>
          <a:p>
            <a:pPr>
              <a:spcBef>
                <a:spcPct val="50000"/>
              </a:spcBef>
              <a:buFontTx/>
              <a:buChar char="•"/>
            </a:pPr>
            <a:r>
              <a:rPr lang="en-US" sz="1500">
                <a:latin typeface="Verdana" pitchFamily="34" charset="0"/>
              </a:rPr>
              <a:t> Information Technology</a:t>
            </a:r>
          </a:p>
          <a:p>
            <a:pPr>
              <a:spcBef>
                <a:spcPct val="50000"/>
              </a:spcBef>
              <a:buFontTx/>
              <a:buChar char="•"/>
            </a:pPr>
            <a:r>
              <a:rPr lang="en-US" sz="1500">
                <a:latin typeface="Verdana" pitchFamily="34" charset="0"/>
              </a:rPr>
              <a:t> Intellectual Property Management</a:t>
            </a:r>
          </a:p>
          <a:p>
            <a:pPr>
              <a:spcBef>
                <a:spcPct val="50000"/>
              </a:spcBef>
              <a:buFontTx/>
              <a:buChar char="•"/>
            </a:pPr>
            <a:r>
              <a:rPr lang="en-US" sz="1500">
                <a:latin typeface="Verdana" pitchFamily="34" charset="0"/>
              </a:rPr>
              <a:t> Management and Operations</a:t>
            </a:r>
          </a:p>
          <a:p>
            <a:pPr>
              <a:spcBef>
                <a:spcPct val="50000"/>
              </a:spcBef>
              <a:buFontTx/>
              <a:buChar char="•"/>
            </a:pPr>
            <a:r>
              <a:rPr lang="en-US" sz="1500">
                <a:latin typeface="Verdana" pitchFamily="34" charset="0"/>
              </a:rPr>
              <a:t> Manufacturing Management</a:t>
            </a:r>
          </a:p>
          <a:p>
            <a:pPr>
              <a:spcBef>
                <a:spcPct val="50000"/>
              </a:spcBef>
              <a:buFontTx/>
              <a:buChar char="•"/>
            </a:pPr>
            <a:r>
              <a:rPr lang="en-US" sz="1500">
                <a:latin typeface="Verdana" pitchFamily="34" charset="0"/>
              </a:rPr>
              <a:t> Modern Data Base Systems</a:t>
            </a:r>
          </a:p>
          <a:p>
            <a:pPr>
              <a:spcBef>
                <a:spcPct val="50000"/>
              </a:spcBef>
              <a:buFontTx/>
              <a:buChar char="•"/>
            </a:pPr>
            <a:r>
              <a:rPr lang="en-US" sz="1500">
                <a:latin typeface="Verdana" pitchFamily="34" charset="0"/>
              </a:rPr>
              <a:t> New Product Development &amp;    Commercialization</a:t>
            </a:r>
          </a:p>
          <a:p>
            <a:pPr>
              <a:spcBef>
                <a:spcPct val="50000"/>
              </a:spcBef>
              <a:buFontTx/>
              <a:buChar char="•"/>
            </a:pPr>
            <a:r>
              <a:rPr lang="en-US" sz="1500">
                <a:latin typeface="Verdana" pitchFamily="34" charset="0"/>
              </a:rPr>
              <a:t> Service Management and Engineering</a:t>
            </a:r>
          </a:p>
          <a:p>
            <a:pPr>
              <a:spcBef>
                <a:spcPct val="50000"/>
              </a:spcBef>
              <a:buFontTx/>
              <a:buChar char="•"/>
            </a:pPr>
            <a:r>
              <a:rPr lang="en-US" sz="1500">
                <a:latin typeface="Verdana" pitchFamily="34" charset="0"/>
              </a:rPr>
              <a:t> Software Engineering</a:t>
            </a:r>
          </a:p>
          <a:p>
            <a:pPr>
              <a:spcBef>
                <a:spcPct val="50000"/>
              </a:spcBef>
              <a:buFontTx/>
              <a:buChar char="•"/>
            </a:pPr>
            <a:r>
              <a:rPr lang="en-US" sz="1500">
                <a:latin typeface="Verdana" pitchFamily="34" charset="0"/>
              </a:rPr>
              <a:t> Strategic Sourcing and Vendor Management</a:t>
            </a:r>
          </a:p>
          <a:p>
            <a:pPr>
              <a:spcBef>
                <a:spcPct val="50000"/>
              </a:spcBef>
              <a:buFontTx/>
              <a:buChar char="•"/>
            </a:pPr>
            <a:r>
              <a:rPr lang="en-US" sz="1500">
                <a:latin typeface="Verdana" pitchFamily="34" charset="0"/>
              </a:rPr>
              <a:t> Supply Chain Management</a:t>
            </a:r>
          </a:p>
          <a:p>
            <a:pPr>
              <a:spcBef>
                <a:spcPct val="50000"/>
              </a:spcBef>
              <a:buFontTx/>
              <a:buChar char="•"/>
            </a:pPr>
            <a:r>
              <a:rPr lang="en-US" sz="1500">
                <a:latin typeface="Verdana" pitchFamily="34" charset="0"/>
              </a:rPr>
              <a:t> Wireless and Mobile Communications</a:t>
            </a:r>
          </a:p>
          <a:p>
            <a:pPr>
              <a:spcBef>
                <a:spcPct val="50000"/>
              </a:spcBef>
              <a:buFontTx/>
              <a:buChar char="•"/>
            </a:pPr>
            <a:r>
              <a:rPr lang="en-US" sz="1500">
                <a:latin typeface="Verdana" pitchFamily="34" charset="0"/>
              </a:rPr>
              <a:t> Very Large Scale Integration (VLSI) </a:t>
            </a:r>
          </a:p>
          <a:p>
            <a:pPr>
              <a:spcBef>
                <a:spcPct val="50000"/>
              </a:spcBef>
            </a:pPr>
            <a:endParaRPr lang="en-US" sz="1500">
              <a:latin typeface="Verdan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10"/>
          </p:nvPr>
        </p:nvSpPr>
        <p:spPr>
          <a:noFill/>
        </p:spPr>
        <p:txBody>
          <a:bodyPr/>
          <a:lstStyle/>
          <a:p>
            <a:r>
              <a:rPr lang="en-US"/>
              <a:t>MKT-SOB-SOE- 9-30-09</a:t>
            </a:r>
          </a:p>
        </p:txBody>
      </p:sp>
      <p:sp>
        <p:nvSpPr>
          <p:cNvPr id="12291" name="Slide Number Placeholder 3"/>
          <p:cNvSpPr>
            <a:spLocks noGrp="1"/>
          </p:cNvSpPr>
          <p:nvPr>
            <p:ph type="sldNum" sz="quarter" idx="11"/>
          </p:nvPr>
        </p:nvSpPr>
        <p:spPr>
          <a:noFill/>
        </p:spPr>
        <p:txBody>
          <a:bodyPr/>
          <a:lstStyle/>
          <a:p>
            <a:fld id="{09C98FFA-97C3-44A8-874B-E7F98331F17D}" type="slidenum">
              <a:rPr lang="en-US" smtClean="0"/>
              <a:pPr/>
              <a:t>11</a:t>
            </a:fld>
            <a:endParaRPr lang="en-US" smtClean="0"/>
          </a:p>
        </p:txBody>
      </p:sp>
      <p:sp>
        <p:nvSpPr>
          <p:cNvPr id="12292" name="Line 14"/>
          <p:cNvSpPr>
            <a:spLocks noChangeShapeType="1"/>
          </p:cNvSpPr>
          <p:nvPr/>
        </p:nvSpPr>
        <p:spPr bwMode="auto">
          <a:xfrm>
            <a:off x="0" y="1955800"/>
            <a:ext cx="9144000" cy="0"/>
          </a:xfrm>
          <a:prstGeom prst="line">
            <a:avLst/>
          </a:prstGeom>
          <a:noFill/>
          <a:ln w="57150">
            <a:solidFill>
              <a:srgbClr val="680088"/>
            </a:solidFill>
            <a:round/>
            <a:headEnd/>
            <a:tailEnd/>
          </a:ln>
        </p:spPr>
        <p:txBody>
          <a:bodyPr>
            <a:spAutoFit/>
          </a:bodyPr>
          <a:lstStyle/>
          <a:p>
            <a:endParaRPr lang="en-US"/>
          </a:p>
        </p:txBody>
      </p:sp>
      <p:sp>
        <p:nvSpPr>
          <p:cNvPr id="293908" name="Rectangle 20"/>
          <p:cNvSpPr>
            <a:spLocks noChangeArrowheads="1"/>
          </p:cNvSpPr>
          <p:nvPr/>
        </p:nvSpPr>
        <p:spPr bwMode="auto">
          <a:xfrm>
            <a:off x="914400" y="-71438"/>
            <a:ext cx="8358188" cy="1676401"/>
          </a:xfrm>
          <a:prstGeom prst="rect">
            <a:avLst/>
          </a:prstGeom>
          <a:noFill/>
          <a:ln w="9525">
            <a:noFill/>
            <a:miter lim="800000"/>
            <a:headEnd/>
            <a:tailEnd/>
          </a:ln>
        </p:spPr>
        <p:txBody>
          <a:bodyPr anchor="ctr"/>
          <a:lstStyle/>
          <a:p>
            <a:pPr algn="ctr">
              <a:defRPr/>
            </a:pPr>
            <a:r>
              <a:rPr lang="en-US" sz="3200" b="1" dirty="0">
                <a:solidFill>
                  <a:srgbClr val="542E82"/>
                </a:solidFill>
                <a:effectLst>
                  <a:outerShdw blurRad="38100" dist="38100" dir="2700000" algn="tl">
                    <a:srgbClr val="C0C0C0"/>
                  </a:outerShdw>
                </a:effectLst>
                <a:latin typeface="Verdana" pitchFamily="34" charset="0"/>
                <a:cs typeface="+mn-cs"/>
              </a:rPr>
              <a:t/>
            </a:r>
            <a:br>
              <a:rPr lang="en-US" sz="3200" b="1" dirty="0">
                <a:solidFill>
                  <a:srgbClr val="542E82"/>
                </a:solidFill>
                <a:effectLst>
                  <a:outerShdw blurRad="38100" dist="38100" dir="2700000" algn="tl">
                    <a:srgbClr val="C0C0C0"/>
                  </a:outerShdw>
                </a:effectLst>
                <a:latin typeface="Verdana" pitchFamily="34" charset="0"/>
                <a:cs typeface="+mn-cs"/>
              </a:rPr>
            </a:br>
            <a:r>
              <a:rPr lang="en-US" sz="3200" b="1" dirty="0">
                <a:solidFill>
                  <a:srgbClr val="542E82"/>
                </a:solidFill>
                <a:effectLst>
                  <a:outerShdw blurRad="38100" dist="38100" dir="2700000" algn="tl">
                    <a:srgbClr val="C0C0C0"/>
                  </a:outerShdw>
                </a:effectLst>
                <a:latin typeface="Verdana" pitchFamily="34" charset="0"/>
                <a:cs typeface="+mn-cs"/>
              </a:rPr>
              <a:t>Enrollment Growth for TM, MBA and Graduate Engineering Students </a:t>
            </a:r>
            <a:br>
              <a:rPr lang="en-US" sz="3200" b="1" dirty="0">
                <a:solidFill>
                  <a:srgbClr val="542E82"/>
                </a:solidFill>
                <a:effectLst>
                  <a:outerShdw blurRad="38100" dist="38100" dir="2700000" algn="tl">
                    <a:srgbClr val="C0C0C0"/>
                  </a:outerShdw>
                </a:effectLst>
                <a:latin typeface="Verdana" pitchFamily="34" charset="0"/>
                <a:cs typeface="+mn-cs"/>
              </a:rPr>
            </a:br>
            <a:r>
              <a:rPr lang="en-US" sz="2000" b="1" dirty="0">
                <a:solidFill>
                  <a:srgbClr val="542E82"/>
                </a:solidFill>
                <a:effectLst>
                  <a:outerShdw blurRad="38100" dist="38100" dir="2700000" algn="tl">
                    <a:srgbClr val="C0C0C0"/>
                  </a:outerShdw>
                </a:effectLst>
                <a:latin typeface="Verdana" pitchFamily="34" charset="0"/>
                <a:cs typeface="+mn-cs"/>
              </a:rPr>
              <a:t>-</a:t>
            </a:r>
            <a:r>
              <a:rPr lang="en-US" sz="3200" b="1" dirty="0">
                <a:solidFill>
                  <a:srgbClr val="542E82"/>
                </a:solidFill>
                <a:effectLst>
                  <a:outerShdw blurRad="38100" dist="38100" dir="2700000" algn="tl">
                    <a:srgbClr val="C0C0C0"/>
                  </a:outerShdw>
                </a:effectLst>
                <a:latin typeface="Verdana" pitchFamily="34" charset="0"/>
                <a:cs typeface="+mn-cs"/>
              </a:rPr>
              <a:t> </a:t>
            </a:r>
            <a:r>
              <a:rPr lang="en-US" sz="2000" b="1" dirty="0">
                <a:solidFill>
                  <a:srgbClr val="542E82"/>
                </a:solidFill>
                <a:effectLst>
                  <a:outerShdw blurRad="38100" dist="38100" dir="2700000" algn="tl">
                    <a:srgbClr val="C0C0C0"/>
                  </a:outerShdw>
                </a:effectLst>
                <a:latin typeface="Verdana" pitchFamily="34" charset="0"/>
                <a:cs typeface="+mn-cs"/>
              </a:rPr>
              <a:t>Spring, 2005 – Spring 2009</a:t>
            </a:r>
          </a:p>
        </p:txBody>
      </p:sp>
      <p:pic>
        <p:nvPicPr>
          <p:cNvPr id="12294" name="Picture 57" descr="UBlogo100x100"/>
          <p:cNvPicPr>
            <a:picLocks noChangeAspect="1" noChangeArrowheads="1"/>
          </p:cNvPicPr>
          <p:nvPr/>
        </p:nvPicPr>
        <p:blipFill>
          <a:blip r:embed="rId3" cstate="print"/>
          <a:srcRect/>
          <a:stretch>
            <a:fillRect/>
          </a:stretch>
        </p:blipFill>
        <p:spPr bwMode="auto">
          <a:xfrm>
            <a:off x="0" y="0"/>
            <a:ext cx="1063625" cy="1063625"/>
          </a:xfrm>
          <a:prstGeom prst="rect">
            <a:avLst/>
          </a:prstGeom>
          <a:noFill/>
          <a:ln w="9525">
            <a:noFill/>
            <a:miter lim="800000"/>
            <a:headEnd/>
            <a:tailEnd/>
          </a:ln>
        </p:spPr>
      </p:pic>
      <p:graphicFrame>
        <p:nvGraphicFramePr>
          <p:cNvPr id="307" name="Chart 306"/>
          <p:cNvGraphicFramePr/>
          <p:nvPr/>
        </p:nvGraphicFramePr>
        <p:xfrm>
          <a:off x="308524" y="2060475"/>
          <a:ext cx="8222152" cy="479772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a:spLocks noGrp="1"/>
          </p:cNvSpPr>
          <p:nvPr>
            <p:ph type="sldNum" sz="quarter" idx="11"/>
          </p:nvPr>
        </p:nvSpPr>
        <p:spPr>
          <a:noFill/>
        </p:spPr>
        <p:txBody>
          <a:bodyPr/>
          <a:lstStyle/>
          <a:p>
            <a:fld id="{85E51DB5-756B-4748-8EBF-29624FEBC742}" type="slidenum">
              <a:rPr lang="en-US" smtClean="0"/>
              <a:pPr/>
              <a:t>12</a:t>
            </a:fld>
            <a:endParaRPr lang="en-US" smtClean="0"/>
          </a:p>
        </p:txBody>
      </p:sp>
      <p:graphicFrame>
        <p:nvGraphicFramePr>
          <p:cNvPr id="117763" name="Group 3"/>
          <p:cNvGraphicFramePr>
            <a:graphicFrameLocks noGrp="1"/>
          </p:cNvGraphicFramePr>
          <p:nvPr/>
        </p:nvGraphicFramePr>
        <p:xfrm>
          <a:off x="1306513" y="-5621338"/>
          <a:ext cx="2260600" cy="396240"/>
        </p:xfrm>
        <a:graphic>
          <a:graphicData uri="http://schemas.openxmlformats.org/drawingml/2006/table">
            <a:tbl>
              <a:tblPr/>
              <a:tblGrid>
                <a:gridCol w="2260600"/>
              </a:tblGrid>
              <a:tr h="161925">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bg1"/>
                        </a:solidFill>
                        <a:effectLst/>
                        <a:latin typeface="Times New Roman" pitchFamily="18"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
        <p:nvSpPr>
          <p:cNvPr id="2054" name="Line 14"/>
          <p:cNvSpPr>
            <a:spLocks noChangeShapeType="1"/>
          </p:cNvSpPr>
          <p:nvPr/>
        </p:nvSpPr>
        <p:spPr bwMode="auto">
          <a:xfrm>
            <a:off x="0" y="1524000"/>
            <a:ext cx="9144000" cy="0"/>
          </a:xfrm>
          <a:prstGeom prst="line">
            <a:avLst/>
          </a:prstGeom>
          <a:noFill/>
          <a:ln w="57150">
            <a:solidFill>
              <a:srgbClr val="680088"/>
            </a:solidFill>
            <a:round/>
            <a:headEnd/>
            <a:tailEnd/>
          </a:ln>
        </p:spPr>
        <p:txBody>
          <a:bodyPr>
            <a:spAutoFit/>
          </a:bodyPr>
          <a:lstStyle/>
          <a:p>
            <a:endParaRPr lang="en-US"/>
          </a:p>
        </p:txBody>
      </p:sp>
      <p:pic>
        <p:nvPicPr>
          <p:cNvPr id="2055" name="Picture 57" descr="UBlogo100x100"/>
          <p:cNvPicPr>
            <a:picLocks noChangeAspect="1" noChangeArrowheads="1"/>
          </p:cNvPicPr>
          <p:nvPr/>
        </p:nvPicPr>
        <p:blipFill>
          <a:blip r:embed="rId4" cstate="print"/>
          <a:srcRect/>
          <a:stretch>
            <a:fillRect/>
          </a:stretch>
        </p:blipFill>
        <p:spPr bwMode="auto">
          <a:xfrm>
            <a:off x="0" y="0"/>
            <a:ext cx="1063625" cy="1063625"/>
          </a:xfrm>
          <a:prstGeom prst="rect">
            <a:avLst/>
          </a:prstGeom>
          <a:noFill/>
          <a:ln w="9525">
            <a:noFill/>
            <a:miter lim="800000"/>
            <a:headEnd/>
            <a:tailEnd/>
          </a:ln>
        </p:spPr>
      </p:pic>
      <p:pic>
        <p:nvPicPr>
          <p:cNvPr id="2056" name="Picture 57" descr="UBlogo100x100"/>
          <p:cNvPicPr>
            <a:picLocks noChangeAspect="1" noChangeArrowheads="1"/>
          </p:cNvPicPr>
          <p:nvPr/>
        </p:nvPicPr>
        <p:blipFill>
          <a:blip r:embed="rId4" cstate="print"/>
          <a:srcRect/>
          <a:stretch>
            <a:fillRect/>
          </a:stretch>
        </p:blipFill>
        <p:spPr bwMode="auto">
          <a:xfrm>
            <a:off x="0" y="0"/>
            <a:ext cx="1063625" cy="1063625"/>
          </a:xfrm>
          <a:prstGeom prst="rect">
            <a:avLst/>
          </a:prstGeom>
          <a:noFill/>
          <a:ln w="9525">
            <a:noFill/>
            <a:miter lim="800000"/>
            <a:headEnd/>
            <a:tailEnd/>
          </a:ln>
        </p:spPr>
      </p:pic>
      <p:sp>
        <p:nvSpPr>
          <p:cNvPr id="2057" name="Line 14"/>
          <p:cNvSpPr>
            <a:spLocks noChangeShapeType="1"/>
          </p:cNvSpPr>
          <p:nvPr/>
        </p:nvSpPr>
        <p:spPr bwMode="auto">
          <a:xfrm>
            <a:off x="0" y="1524000"/>
            <a:ext cx="9144000" cy="0"/>
          </a:xfrm>
          <a:prstGeom prst="line">
            <a:avLst/>
          </a:prstGeom>
          <a:noFill/>
          <a:ln w="57150">
            <a:solidFill>
              <a:srgbClr val="680088"/>
            </a:solidFill>
            <a:round/>
            <a:headEnd/>
            <a:tailEnd/>
          </a:ln>
        </p:spPr>
        <p:txBody>
          <a:bodyPr>
            <a:spAutoFit/>
          </a:bodyPr>
          <a:lstStyle/>
          <a:p>
            <a:endParaRPr lang="en-US"/>
          </a:p>
        </p:txBody>
      </p:sp>
      <p:sp>
        <p:nvSpPr>
          <p:cNvPr id="293908" name="Rectangle 20"/>
          <p:cNvSpPr>
            <a:spLocks noChangeArrowheads="1"/>
          </p:cNvSpPr>
          <p:nvPr/>
        </p:nvSpPr>
        <p:spPr bwMode="auto">
          <a:xfrm>
            <a:off x="1066800" y="152400"/>
            <a:ext cx="7924800" cy="1143000"/>
          </a:xfrm>
          <a:prstGeom prst="rect">
            <a:avLst/>
          </a:prstGeom>
          <a:noFill/>
          <a:ln w="9525">
            <a:noFill/>
            <a:miter lim="800000"/>
            <a:headEnd/>
            <a:tailEnd/>
          </a:ln>
        </p:spPr>
        <p:txBody>
          <a:bodyPr anchor="ctr"/>
          <a:lstStyle/>
          <a:p>
            <a:pPr algn="ctr">
              <a:defRPr/>
            </a:pPr>
            <a:r>
              <a:rPr lang="en-US" sz="3600" b="1" dirty="0">
                <a:solidFill>
                  <a:srgbClr val="542E82"/>
                </a:solidFill>
                <a:effectLst>
                  <a:outerShdw blurRad="38100" dist="38100" dir="2700000" algn="tl">
                    <a:srgbClr val="C0C0C0"/>
                  </a:outerShdw>
                </a:effectLst>
                <a:latin typeface="Verdana" pitchFamily="34" charset="0"/>
                <a:cs typeface="+mn-cs"/>
              </a:rPr>
              <a:t>Total Graduate School of Engineering Enrollment </a:t>
            </a:r>
            <a:br>
              <a:rPr lang="en-US" sz="3600" b="1" dirty="0">
                <a:solidFill>
                  <a:srgbClr val="542E82"/>
                </a:solidFill>
                <a:effectLst>
                  <a:outerShdw blurRad="38100" dist="38100" dir="2700000" algn="tl">
                    <a:srgbClr val="C0C0C0"/>
                  </a:outerShdw>
                </a:effectLst>
                <a:latin typeface="Verdana" pitchFamily="34" charset="0"/>
                <a:cs typeface="+mn-cs"/>
              </a:rPr>
            </a:br>
            <a:r>
              <a:rPr lang="en-US" sz="2000" b="1" dirty="0">
                <a:solidFill>
                  <a:srgbClr val="542E82"/>
                </a:solidFill>
                <a:effectLst>
                  <a:outerShdw blurRad="38100" dist="38100" dir="2700000" algn="tl">
                    <a:srgbClr val="C0C0C0"/>
                  </a:outerShdw>
                </a:effectLst>
                <a:latin typeface="Verdana" pitchFamily="34" charset="0"/>
                <a:cs typeface="+mn-cs"/>
              </a:rPr>
              <a:t> Fall, 2005 – Spring 2009</a:t>
            </a:r>
            <a:endParaRPr lang="en-US" sz="3600" b="1" dirty="0">
              <a:solidFill>
                <a:srgbClr val="542E82"/>
              </a:solidFill>
              <a:effectLst>
                <a:outerShdw blurRad="38100" dist="38100" dir="2700000" algn="tl">
                  <a:srgbClr val="C0C0C0"/>
                </a:outerShdw>
              </a:effectLst>
              <a:latin typeface="Verdana" pitchFamily="34" charset="0"/>
              <a:cs typeface="+mn-cs"/>
            </a:endParaRPr>
          </a:p>
        </p:txBody>
      </p:sp>
      <p:pic>
        <p:nvPicPr>
          <p:cNvPr id="2059" name="Picture 57" descr="UBlogo100x100"/>
          <p:cNvPicPr>
            <a:picLocks noChangeAspect="1" noChangeArrowheads="1"/>
          </p:cNvPicPr>
          <p:nvPr/>
        </p:nvPicPr>
        <p:blipFill>
          <a:blip r:embed="rId4" cstate="print"/>
          <a:srcRect/>
          <a:stretch>
            <a:fillRect/>
          </a:stretch>
        </p:blipFill>
        <p:spPr bwMode="auto">
          <a:xfrm>
            <a:off x="0" y="0"/>
            <a:ext cx="1063625" cy="1063625"/>
          </a:xfrm>
          <a:prstGeom prst="rect">
            <a:avLst/>
          </a:prstGeom>
          <a:noFill/>
          <a:ln w="9525">
            <a:noFill/>
            <a:miter lim="800000"/>
            <a:headEnd/>
            <a:tailEnd/>
          </a:ln>
        </p:spPr>
      </p:pic>
      <p:graphicFrame>
        <p:nvGraphicFramePr>
          <p:cNvPr id="118093" name="Group 333"/>
          <p:cNvGraphicFramePr>
            <a:graphicFrameLocks noGrp="1"/>
          </p:cNvGraphicFramePr>
          <p:nvPr>
            <p:ph sz="half" idx="1"/>
          </p:nvPr>
        </p:nvGraphicFramePr>
        <p:xfrm>
          <a:off x="1447800" y="6096000"/>
          <a:ext cx="6781800" cy="274638"/>
        </p:xfrm>
        <a:graphic>
          <a:graphicData uri="http://schemas.openxmlformats.org/drawingml/2006/table">
            <a:tbl>
              <a:tblPr/>
              <a:tblGrid>
                <a:gridCol w="1828800"/>
                <a:gridCol w="609600"/>
                <a:gridCol w="685800"/>
                <a:gridCol w="533400"/>
                <a:gridCol w="685800"/>
                <a:gridCol w="609600"/>
                <a:gridCol w="609600"/>
                <a:gridCol w="1219200"/>
              </a:tblGrid>
              <a:tr h="274638">
                <a:tc>
                  <a:txBody>
                    <a:bodyPr/>
                    <a:lstStyle/>
                    <a:p>
                      <a:pPr marL="0" marR="0" lvl="0" indent="0" algn="l" defTabSz="914400" rtl="0" eaLnBrk="0" fontAlgn="b" latinLnBrk="0" hangingPunct="0">
                        <a:lnSpc>
                          <a:spcPct val="100000"/>
                        </a:lnSpc>
                        <a:spcBef>
                          <a:spcPct val="5000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charset="0"/>
                          <a:cs typeface="Arial" charset="0"/>
                        </a:rPr>
                        <a:t>Total Engineering </a:t>
                      </a:r>
                      <a:endParaRPr kumimoji="0" lang="en-US" sz="2000" b="1"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360</a:t>
                      </a:r>
                      <a:endParaRPr kumimoji="0" lang="en-US" sz="2000" b="1"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411</a:t>
                      </a:r>
                      <a:endParaRPr kumimoji="0" lang="en-US" sz="2000" b="1"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591</a:t>
                      </a:r>
                      <a:endParaRPr kumimoji="0" lang="en-US" sz="20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915</a:t>
                      </a:r>
                      <a:endParaRPr kumimoji="0" lang="en-US" sz="2000" b="1"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1189</a:t>
                      </a:r>
                      <a:endParaRPr kumimoji="0" lang="en-US" sz="20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1254</a:t>
                      </a:r>
                      <a:endParaRPr kumimoji="0" lang="en-US" sz="2000" b="1"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1477         1045</a:t>
                      </a:r>
                      <a:endParaRPr kumimoji="0" lang="en-US" sz="2000" b="1"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80" name="Rectangle 5"/>
          <p:cNvSpPr>
            <a:spLocks noGrp="1" noChangeArrowheads="1"/>
          </p:cNvSpPr>
          <p:nvPr>
            <p:ph type="ftr" sz="quarter" idx="10"/>
          </p:nvPr>
        </p:nvSpPr>
        <p:spPr>
          <a:xfrm>
            <a:off x="0" y="6600825"/>
            <a:ext cx="2286000" cy="333375"/>
          </a:xfrm>
          <a:noFill/>
        </p:spPr>
        <p:txBody>
          <a:bodyPr/>
          <a:lstStyle/>
          <a:p>
            <a:r>
              <a:rPr lang="en-US"/>
              <a:t>MKT-SOB-SOE- 9-30-09</a:t>
            </a:r>
          </a:p>
        </p:txBody>
      </p:sp>
      <p:graphicFrame>
        <p:nvGraphicFramePr>
          <p:cNvPr id="13" name="Chart 12"/>
          <p:cNvGraphicFramePr/>
          <p:nvPr/>
        </p:nvGraphicFramePr>
        <p:xfrm>
          <a:off x="1219200" y="1752600"/>
          <a:ext cx="7162800" cy="4343400"/>
        </p:xfrm>
        <a:graphic>
          <a:graphicData uri="http://schemas.openxmlformats.org/drawingml/2006/chart">
            <c:chart xmlns:c="http://schemas.openxmlformats.org/drawingml/2006/chart" xmlns:r="http://schemas.openxmlformats.org/officeDocument/2006/relationships" r:id="rId5"/>
          </a:graphicData>
        </a:graphic>
      </p:graphicFrame>
      <p:cxnSp>
        <p:nvCxnSpPr>
          <p:cNvPr id="2082" name="Straight Connector 17"/>
          <p:cNvCxnSpPr>
            <a:cxnSpLocks noChangeShapeType="1"/>
          </p:cNvCxnSpPr>
          <p:nvPr/>
        </p:nvCxnSpPr>
        <p:spPr bwMode="auto">
          <a:xfrm rot="5400000">
            <a:off x="7468394" y="6247606"/>
            <a:ext cx="304800" cy="1588"/>
          </a:xfrm>
          <a:prstGeom prst="line">
            <a:avLst/>
          </a:prstGeom>
          <a:noFill/>
          <a:ln w="12700" algn="ctr">
            <a:solidFill>
              <a:schemeClr val="tx1"/>
            </a:solidFill>
            <a:round/>
            <a:headEnd/>
            <a:tailEnd/>
          </a:ln>
        </p:spPr>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1524000"/>
            <a:ext cx="9144000" cy="5334000"/>
          </a:xfrm>
          <a:prstGeom prst="rect">
            <a:avLst/>
          </a:prstGeom>
          <a:noFill/>
          <a:ln w="12700">
            <a:noFill/>
            <a:miter lim="800000"/>
            <a:headEnd/>
            <a:tailEnd/>
          </a:ln>
        </p:spPr>
        <p:txBody>
          <a:bodyPr wrap="none" anchor="ctr">
            <a:spAutoFit/>
          </a:bodyPr>
          <a:lstStyle/>
          <a:p>
            <a:pPr>
              <a:spcBef>
                <a:spcPct val="50000"/>
              </a:spcBef>
            </a:pPr>
            <a:endParaRPr lang="en-US" sz="2000" b="1">
              <a:solidFill>
                <a:schemeClr val="bg1"/>
              </a:solidFill>
              <a:latin typeface="Times New Roman" pitchFamily="18" charset="0"/>
            </a:endParaRPr>
          </a:p>
        </p:txBody>
      </p:sp>
      <p:sp>
        <p:nvSpPr>
          <p:cNvPr id="309252" name="Rectangle 4"/>
          <p:cNvSpPr>
            <a:spLocks noGrp="1" noChangeArrowheads="1"/>
          </p:cNvSpPr>
          <p:nvPr>
            <p:ph type="title" idx="4294967295"/>
          </p:nvPr>
        </p:nvSpPr>
        <p:spPr>
          <a:xfrm>
            <a:off x="990600" y="381000"/>
            <a:ext cx="8229600" cy="1143000"/>
          </a:xfrm>
        </p:spPr>
        <p:txBody>
          <a:bodyPr/>
          <a:lstStyle/>
          <a:p>
            <a:pPr eaLnBrk="1" hangingPunct="1">
              <a:defRPr/>
            </a:pPr>
            <a:r>
              <a:rPr lang="en-US" sz="3200" b="1" dirty="0" smtClean="0">
                <a:solidFill>
                  <a:srgbClr val="7030A0"/>
                </a:solidFill>
                <a:effectLst>
                  <a:outerShdw blurRad="38100" dist="38100" dir="2700000" algn="tl">
                    <a:srgbClr val="C0C0C0"/>
                  </a:outerShdw>
                </a:effectLst>
                <a:latin typeface="Verdana" pitchFamily="34" charset="0"/>
              </a:rPr>
              <a:t>MS – Technology Management Curriculum &amp; Choices*</a:t>
            </a:r>
          </a:p>
        </p:txBody>
      </p:sp>
      <p:sp>
        <p:nvSpPr>
          <p:cNvPr id="12292" name="Line 5"/>
          <p:cNvSpPr>
            <a:spLocks noChangeShapeType="1"/>
          </p:cNvSpPr>
          <p:nvPr/>
        </p:nvSpPr>
        <p:spPr bwMode="auto">
          <a:xfrm>
            <a:off x="0" y="1520825"/>
            <a:ext cx="9144000" cy="0"/>
          </a:xfrm>
          <a:prstGeom prst="line">
            <a:avLst/>
          </a:prstGeom>
          <a:noFill/>
          <a:ln w="57150">
            <a:solidFill>
              <a:srgbClr val="680088"/>
            </a:solidFill>
            <a:round/>
            <a:headEnd/>
            <a:tailEnd/>
          </a:ln>
        </p:spPr>
        <p:txBody>
          <a:bodyPr>
            <a:spAutoFit/>
          </a:bodyPr>
          <a:lstStyle/>
          <a:p>
            <a:endParaRPr lang="en-US"/>
          </a:p>
        </p:txBody>
      </p:sp>
      <p:sp>
        <p:nvSpPr>
          <p:cNvPr id="12293" name="Rectangle 7"/>
          <p:cNvSpPr>
            <a:spLocks noChangeArrowheads="1"/>
          </p:cNvSpPr>
          <p:nvPr/>
        </p:nvSpPr>
        <p:spPr bwMode="auto">
          <a:xfrm>
            <a:off x="457200" y="5791200"/>
            <a:ext cx="4572000" cy="384175"/>
          </a:xfrm>
          <a:prstGeom prst="rect">
            <a:avLst/>
          </a:prstGeom>
          <a:solidFill>
            <a:srgbClr val="CCFFCC"/>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309262" name="Text Box 14"/>
          <p:cNvSpPr txBox="1">
            <a:spLocks noChangeArrowheads="1"/>
          </p:cNvSpPr>
          <p:nvPr/>
        </p:nvSpPr>
        <p:spPr bwMode="auto">
          <a:xfrm>
            <a:off x="533400" y="5791200"/>
            <a:ext cx="4572000" cy="290513"/>
          </a:xfrm>
          <a:prstGeom prst="rect">
            <a:avLst/>
          </a:prstGeom>
          <a:noFill/>
          <a:ln w="9525">
            <a:noFill/>
            <a:miter lim="800000"/>
            <a:headEnd/>
            <a:tailEnd/>
          </a:ln>
          <a:effectLst/>
        </p:spPr>
        <p:txBody>
          <a:bodyPr>
            <a:spAutoFit/>
          </a:bodyPr>
          <a:lstStyle/>
          <a:p>
            <a:pPr>
              <a:defRPr/>
            </a:pPr>
            <a:r>
              <a:rPr lang="en-US" sz="1300" dirty="0">
                <a:solidFill>
                  <a:schemeClr val="accent2"/>
                </a:solidFill>
                <a:effectLst>
                  <a:outerShdw blurRad="38100" dist="38100" dir="2700000" algn="tl">
                    <a:srgbClr val="C0C0C0"/>
                  </a:outerShdw>
                </a:effectLst>
                <a:latin typeface="Verdana" pitchFamily="34" charset="0"/>
                <a:cs typeface="+mn-cs"/>
              </a:rPr>
              <a:t>Required Courses: 8 Courses for Degree</a:t>
            </a:r>
          </a:p>
        </p:txBody>
      </p:sp>
      <p:sp>
        <p:nvSpPr>
          <p:cNvPr id="309263" name="Rectangle 15"/>
          <p:cNvSpPr>
            <a:spLocks noChangeArrowheads="1"/>
          </p:cNvSpPr>
          <p:nvPr/>
        </p:nvSpPr>
        <p:spPr bwMode="auto">
          <a:xfrm>
            <a:off x="457200" y="1676400"/>
            <a:ext cx="4572000" cy="533400"/>
          </a:xfrm>
          <a:prstGeom prst="rect">
            <a:avLst/>
          </a:prstGeom>
          <a:solidFill>
            <a:srgbClr val="CCFFCC"/>
          </a:solidFill>
          <a:ln w="9525">
            <a:solidFill>
              <a:schemeClr val="tx1"/>
            </a:solidFill>
            <a:miter lim="800000"/>
            <a:headEnd/>
            <a:tailEnd/>
          </a:ln>
          <a:effectLst/>
        </p:spPr>
        <p:txBody>
          <a:bodyPr wrap="none" anchor="ctr"/>
          <a:lstStyle/>
          <a:p>
            <a:pPr algn="ctr"/>
            <a:r>
              <a:rPr lang="en-US" sz="1500" b="1">
                <a:solidFill>
                  <a:schemeClr val="accent2"/>
                </a:solidFill>
                <a:effectLst>
                  <a:outerShdw blurRad="38100" dist="38100" dir="2700000" algn="tl">
                    <a:srgbClr val="000000"/>
                  </a:outerShdw>
                </a:effectLst>
                <a:latin typeface="Verdana" pitchFamily="34" charset="0"/>
              </a:rPr>
              <a:t>TM Core Courses *</a:t>
            </a:r>
            <a:endParaRPr lang="en-US" sz="2400">
              <a:solidFill>
                <a:schemeClr val="accent2"/>
              </a:solidFill>
              <a:effectLst>
                <a:outerShdw blurRad="38100" dist="38100" dir="2700000" algn="tl">
                  <a:srgbClr val="000000"/>
                </a:outerShdw>
              </a:effectLst>
              <a:latin typeface="Times New Roman" pitchFamily="18" charset="0"/>
            </a:endParaRPr>
          </a:p>
        </p:txBody>
      </p:sp>
      <p:sp>
        <p:nvSpPr>
          <p:cNvPr id="12296" name="Line 16"/>
          <p:cNvSpPr>
            <a:spLocks noChangeShapeType="1"/>
          </p:cNvSpPr>
          <p:nvPr/>
        </p:nvSpPr>
        <p:spPr bwMode="auto">
          <a:xfrm>
            <a:off x="457200" y="1676400"/>
            <a:ext cx="0" cy="4495800"/>
          </a:xfrm>
          <a:prstGeom prst="line">
            <a:avLst/>
          </a:prstGeom>
          <a:noFill/>
          <a:ln w="76200">
            <a:solidFill>
              <a:schemeClr val="tx1"/>
            </a:solidFill>
            <a:round/>
            <a:headEnd/>
            <a:tailEnd/>
          </a:ln>
        </p:spPr>
        <p:txBody>
          <a:bodyPr wrap="none" anchor="ctr"/>
          <a:lstStyle/>
          <a:p>
            <a:endParaRPr lang="en-US"/>
          </a:p>
        </p:txBody>
      </p:sp>
      <p:sp>
        <p:nvSpPr>
          <p:cNvPr id="35850" name="Rectangle 17"/>
          <p:cNvSpPr>
            <a:spLocks noChangeArrowheads="1"/>
          </p:cNvSpPr>
          <p:nvPr/>
        </p:nvSpPr>
        <p:spPr bwMode="auto">
          <a:xfrm>
            <a:off x="5029200" y="2209800"/>
            <a:ext cx="3886200" cy="3581400"/>
          </a:xfrm>
          <a:prstGeom prst="rect">
            <a:avLst/>
          </a:prstGeom>
          <a:solidFill>
            <a:schemeClr val="bg1"/>
          </a:solidFill>
          <a:ln w="9525">
            <a:solidFill>
              <a:schemeClr val="tx1"/>
            </a:solidFill>
            <a:miter lim="800000"/>
            <a:headEnd/>
            <a:tailEnd/>
          </a:ln>
        </p:spPr>
        <p:txBody>
          <a:bodyPr wrap="none"/>
          <a:lstStyle/>
          <a:p>
            <a:pPr eaLnBrk="0" hangingPunct="0">
              <a:lnSpc>
                <a:spcPct val="90000"/>
              </a:lnSpc>
              <a:spcBef>
                <a:spcPct val="30000"/>
              </a:spcBef>
            </a:pPr>
            <a:endParaRPr lang="en-US" sz="300">
              <a:latin typeface="Verdana" pitchFamily="34" charset="0"/>
            </a:endParaRPr>
          </a:p>
          <a:p>
            <a:pPr eaLnBrk="0" hangingPunct="0">
              <a:lnSpc>
                <a:spcPct val="90000"/>
              </a:lnSpc>
              <a:spcBef>
                <a:spcPct val="30000"/>
              </a:spcBef>
              <a:buFont typeface="Arial" pitchFamily="34" charset="0"/>
              <a:buChar char="•"/>
            </a:pPr>
            <a:r>
              <a:rPr lang="en-US" sz="900">
                <a:latin typeface="Verdana" pitchFamily="34" charset="0"/>
              </a:rPr>
              <a:t> </a:t>
            </a:r>
            <a:r>
              <a:rPr lang="en-US" sz="1000">
                <a:latin typeface="Verdana" pitchFamily="34" charset="0"/>
              </a:rPr>
              <a:t>Bio-Technology and/or Bio-Medical Management </a:t>
            </a:r>
          </a:p>
          <a:p>
            <a:pPr eaLnBrk="0" hangingPunct="0">
              <a:lnSpc>
                <a:spcPct val="90000"/>
              </a:lnSpc>
              <a:spcBef>
                <a:spcPct val="30000"/>
              </a:spcBef>
              <a:buFont typeface="Arial" pitchFamily="34" charset="0"/>
              <a:buNone/>
            </a:pPr>
            <a:r>
              <a:rPr lang="en-US" sz="1000">
                <a:latin typeface="Verdana" pitchFamily="34" charset="0"/>
              </a:rPr>
              <a:t>  and Technology</a:t>
            </a:r>
          </a:p>
          <a:p>
            <a:pPr eaLnBrk="0" hangingPunct="0">
              <a:lnSpc>
                <a:spcPct val="90000"/>
              </a:lnSpc>
              <a:spcBef>
                <a:spcPct val="30000"/>
              </a:spcBef>
              <a:buFont typeface="Arial" pitchFamily="34" charset="0"/>
              <a:buChar char="•"/>
            </a:pPr>
            <a:r>
              <a:rPr lang="en-US" sz="1000">
                <a:latin typeface="Verdana" pitchFamily="34" charset="0"/>
              </a:rPr>
              <a:t> Computer, Networking Software and DBMS</a:t>
            </a:r>
          </a:p>
          <a:p>
            <a:pPr eaLnBrk="0" hangingPunct="0">
              <a:lnSpc>
                <a:spcPct val="90000"/>
              </a:lnSpc>
              <a:spcBef>
                <a:spcPct val="30000"/>
              </a:spcBef>
              <a:buFont typeface="Arial" pitchFamily="34" charset="0"/>
              <a:buChar char="•"/>
            </a:pPr>
            <a:r>
              <a:rPr lang="en-US" sz="1000">
                <a:latin typeface="Verdana" pitchFamily="34" charset="0"/>
              </a:rPr>
              <a:t> Intellectual Property Law</a:t>
            </a:r>
          </a:p>
          <a:p>
            <a:pPr eaLnBrk="0" hangingPunct="0">
              <a:lnSpc>
                <a:spcPct val="90000"/>
              </a:lnSpc>
              <a:spcBef>
                <a:spcPct val="30000"/>
              </a:spcBef>
              <a:buFont typeface="Arial" pitchFamily="34" charset="0"/>
              <a:buChar char="•"/>
            </a:pPr>
            <a:r>
              <a:rPr lang="en-US" sz="1000">
                <a:latin typeface="Verdana" pitchFamily="34" charset="0"/>
              </a:rPr>
              <a:t> Information Technology</a:t>
            </a:r>
          </a:p>
          <a:p>
            <a:pPr eaLnBrk="0" hangingPunct="0">
              <a:lnSpc>
                <a:spcPct val="90000"/>
              </a:lnSpc>
              <a:spcBef>
                <a:spcPct val="30000"/>
              </a:spcBef>
              <a:buFont typeface="Arial" pitchFamily="34" charset="0"/>
              <a:buChar char="•"/>
            </a:pPr>
            <a:r>
              <a:rPr lang="en-US" sz="1000">
                <a:latin typeface="Verdana" pitchFamily="34" charset="0"/>
              </a:rPr>
              <a:t> Entrepreneurship </a:t>
            </a:r>
          </a:p>
          <a:p>
            <a:pPr eaLnBrk="0" hangingPunct="0">
              <a:lnSpc>
                <a:spcPct val="90000"/>
              </a:lnSpc>
              <a:spcBef>
                <a:spcPct val="30000"/>
              </a:spcBef>
              <a:buFont typeface="Arial" pitchFamily="34" charset="0"/>
              <a:buChar char="•"/>
            </a:pPr>
            <a:r>
              <a:rPr lang="en-US" sz="1000">
                <a:latin typeface="Verdana" pitchFamily="34" charset="0"/>
              </a:rPr>
              <a:t> Environmental &amp; Energy Management (Sustainability)</a:t>
            </a:r>
          </a:p>
          <a:p>
            <a:pPr eaLnBrk="0" hangingPunct="0">
              <a:lnSpc>
                <a:spcPct val="90000"/>
              </a:lnSpc>
              <a:spcBef>
                <a:spcPct val="30000"/>
              </a:spcBef>
              <a:buFont typeface="Arial" pitchFamily="34" charset="0"/>
              <a:buChar char="•"/>
            </a:pPr>
            <a:r>
              <a:rPr lang="en-US" sz="1000">
                <a:latin typeface="Verdana" pitchFamily="34" charset="0"/>
              </a:rPr>
              <a:t> Strategic Marketing</a:t>
            </a:r>
          </a:p>
          <a:p>
            <a:pPr eaLnBrk="0" hangingPunct="0">
              <a:lnSpc>
                <a:spcPct val="90000"/>
              </a:lnSpc>
              <a:spcBef>
                <a:spcPct val="30000"/>
              </a:spcBef>
              <a:buFont typeface="Arial" pitchFamily="34" charset="0"/>
              <a:buChar char="•"/>
            </a:pPr>
            <a:r>
              <a:rPr lang="en-US" sz="1000">
                <a:latin typeface="Verdana" pitchFamily="34" charset="0"/>
              </a:rPr>
              <a:t> New Venture Creation/Entrepreneurship/Intrapreneurship</a:t>
            </a:r>
          </a:p>
          <a:p>
            <a:pPr eaLnBrk="0" hangingPunct="0">
              <a:lnSpc>
                <a:spcPct val="90000"/>
              </a:lnSpc>
              <a:spcBef>
                <a:spcPct val="30000"/>
              </a:spcBef>
              <a:buFont typeface="Arial" pitchFamily="34" charset="0"/>
              <a:buChar char="•"/>
            </a:pPr>
            <a:r>
              <a:rPr lang="en-US" sz="1000">
                <a:latin typeface="Verdana" pitchFamily="34" charset="0"/>
              </a:rPr>
              <a:t> Manufacturing and Operations Management</a:t>
            </a:r>
          </a:p>
          <a:p>
            <a:pPr eaLnBrk="0" hangingPunct="0">
              <a:lnSpc>
                <a:spcPct val="90000"/>
              </a:lnSpc>
              <a:spcBef>
                <a:spcPct val="30000"/>
              </a:spcBef>
              <a:buFont typeface="Arial" pitchFamily="34" charset="0"/>
              <a:buChar char="•"/>
            </a:pPr>
            <a:r>
              <a:rPr lang="en-US" sz="1000">
                <a:latin typeface="Verdana" pitchFamily="34" charset="0"/>
              </a:rPr>
              <a:t> New Product Development &amp; Commercialization</a:t>
            </a:r>
          </a:p>
          <a:p>
            <a:pPr eaLnBrk="0" hangingPunct="0">
              <a:lnSpc>
                <a:spcPct val="90000"/>
              </a:lnSpc>
              <a:spcBef>
                <a:spcPct val="30000"/>
              </a:spcBef>
              <a:buFont typeface="Arial" pitchFamily="34" charset="0"/>
              <a:buChar char="•"/>
            </a:pPr>
            <a:r>
              <a:rPr lang="en-US" sz="1000">
                <a:latin typeface="Verdana" pitchFamily="34" charset="0"/>
              </a:rPr>
              <a:t> Program &amp; Project Management</a:t>
            </a:r>
          </a:p>
          <a:p>
            <a:pPr eaLnBrk="0" hangingPunct="0">
              <a:lnSpc>
                <a:spcPct val="90000"/>
              </a:lnSpc>
              <a:spcBef>
                <a:spcPct val="30000"/>
              </a:spcBef>
              <a:buFont typeface="Arial" pitchFamily="34" charset="0"/>
              <a:buChar char="•"/>
            </a:pPr>
            <a:r>
              <a:rPr lang="en-US" sz="1000">
                <a:latin typeface="Verdana" pitchFamily="34" charset="0"/>
              </a:rPr>
              <a:t> Service Management &amp; Engineering</a:t>
            </a:r>
          </a:p>
          <a:p>
            <a:pPr eaLnBrk="0" hangingPunct="0">
              <a:lnSpc>
                <a:spcPct val="90000"/>
              </a:lnSpc>
              <a:spcBef>
                <a:spcPct val="30000"/>
              </a:spcBef>
              <a:buFont typeface="Arial" pitchFamily="34" charset="0"/>
              <a:buChar char="•"/>
            </a:pPr>
            <a:r>
              <a:rPr lang="en-US" sz="1000">
                <a:latin typeface="Verdana" pitchFamily="34" charset="0"/>
              </a:rPr>
              <a:t> Strategic Sourcing &amp; Outsourcing</a:t>
            </a:r>
          </a:p>
          <a:p>
            <a:pPr eaLnBrk="0" hangingPunct="0">
              <a:lnSpc>
                <a:spcPct val="90000"/>
              </a:lnSpc>
              <a:spcBef>
                <a:spcPct val="30000"/>
              </a:spcBef>
              <a:buFont typeface="Arial" pitchFamily="34" charset="0"/>
              <a:buChar char="•"/>
            </a:pPr>
            <a:r>
              <a:rPr lang="en-US" sz="1000">
                <a:latin typeface="Verdana" pitchFamily="34" charset="0"/>
              </a:rPr>
              <a:t> Supply Chain &amp; Logistics Management</a:t>
            </a:r>
          </a:p>
          <a:p>
            <a:pPr eaLnBrk="0" hangingPunct="0">
              <a:lnSpc>
                <a:spcPct val="90000"/>
              </a:lnSpc>
              <a:spcBef>
                <a:spcPct val="30000"/>
              </a:spcBef>
              <a:buFont typeface="Arial" pitchFamily="34" charset="0"/>
              <a:buChar char="•"/>
            </a:pPr>
            <a:r>
              <a:rPr lang="en-US" sz="1000">
                <a:latin typeface="Verdana" pitchFamily="34" charset="0"/>
              </a:rPr>
              <a:t> Engineering and Management Finance</a:t>
            </a:r>
          </a:p>
          <a:p>
            <a:pPr eaLnBrk="0" hangingPunct="0">
              <a:lnSpc>
                <a:spcPct val="90000"/>
              </a:lnSpc>
              <a:spcBef>
                <a:spcPct val="30000"/>
              </a:spcBef>
              <a:buFont typeface="Arial" pitchFamily="34" charset="0"/>
              <a:buChar char="•"/>
            </a:pPr>
            <a:r>
              <a:rPr lang="en-US" sz="1000">
                <a:latin typeface="Verdana" pitchFamily="34" charset="0"/>
              </a:rPr>
              <a:t> Leadership and Management</a:t>
            </a:r>
          </a:p>
          <a:p>
            <a:pPr eaLnBrk="0" hangingPunct="0">
              <a:lnSpc>
                <a:spcPct val="90000"/>
              </a:lnSpc>
              <a:spcBef>
                <a:spcPct val="30000"/>
              </a:spcBef>
              <a:buFont typeface="Arial" pitchFamily="34" charset="0"/>
              <a:buChar char="•"/>
            </a:pPr>
            <a:r>
              <a:rPr lang="en-US" sz="1000">
                <a:latin typeface="Verdana" pitchFamily="34" charset="0"/>
              </a:rPr>
              <a:t> +++++</a:t>
            </a:r>
          </a:p>
        </p:txBody>
      </p:sp>
      <p:sp>
        <p:nvSpPr>
          <p:cNvPr id="309267" name="Text Box 19"/>
          <p:cNvSpPr txBox="1">
            <a:spLocks noChangeArrowheads="1"/>
          </p:cNvSpPr>
          <p:nvPr/>
        </p:nvSpPr>
        <p:spPr bwMode="auto">
          <a:xfrm>
            <a:off x="609600" y="6248400"/>
            <a:ext cx="7848600" cy="523875"/>
          </a:xfrm>
          <a:prstGeom prst="rect">
            <a:avLst/>
          </a:prstGeom>
          <a:noFill/>
          <a:ln w="9525">
            <a:noFill/>
            <a:miter lim="800000"/>
            <a:headEnd/>
            <a:tailEnd/>
          </a:ln>
          <a:effectLst/>
        </p:spPr>
        <p:txBody>
          <a:bodyPr anchor="ctr">
            <a:spAutoFit/>
          </a:bodyPr>
          <a:lstStyle/>
          <a:p>
            <a:pPr algn="ctr"/>
            <a:r>
              <a:rPr lang="en-US" sz="1400" b="1">
                <a:solidFill>
                  <a:schemeClr val="accent2"/>
                </a:solidFill>
                <a:effectLst>
                  <a:outerShdw blurRad="38100" dist="38100" dir="2700000" algn="tl">
                    <a:srgbClr val="C0C0C0"/>
                  </a:outerShdw>
                </a:effectLst>
                <a:latin typeface="Verdana" pitchFamily="34" charset="0"/>
              </a:rPr>
              <a:t>*Minimum Total Credits Required = 34 Credits for Graduation</a:t>
            </a:r>
          </a:p>
          <a:p>
            <a:pPr algn="ctr"/>
            <a:r>
              <a:rPr lang="en-US" sz="1400" b="1">
                <a:solidFill>
                  <a:schemeClr val="accent2"/>
                </a:solidFill>
                <a:effectLst>
                  <a:outerShdw blurRad="38100" dist="38100" dir="2700000" algn="tl">
                    <a:srgbClr val="C0C0C0"/>
                  </a:outerShdw>
                </a:effectLst>
                <a:latin typeface="Verdana" pitchFamily="34" charset="0"/>
              </a:rPr>
              <a:t> </a:t>
            </a:r>
            <a:endParaRPr lang="en-US" sz="2400">
              <a:solidFill>
                <a:schemeClr val="accent2"/>
              </a:solidFill>
              <a:effectLst>
                <a:outerShdw blurRad="38100" dist="38100" dir="2700000" algn="tl">
                  <a:srgbClr val="C0C0C0"/>
                </a:outerShdw>
              </a:effectLst>
              <a:latin typeface="Times New Roman" pitchFamily="18" charset="0"/>
            </a:endParaRPr>
          </a:p>
        </p:txBody>
      </p:sp>
      <p:sp>
        <p:nvSpPr>
          <p:cNvPr id="12299" name="Rectangle 20"/>
          <p:cNvSpPr>
            <a:spLocks noChangeArrowheads="1"/>
          </p:cNvSpPr>
          <p:nvPr/>
        </p:nvSpPr>
        <p:spPr bwMode="auto">
          <a:xfrm>
            <a:off x="5029200" y="5791200"/>
            <a:ext cx="3886200" cy="385763"/>
          </a:xfrm>
          <a:prstGeom prst="rect">
            <a:avLst/>
          </a:prstGeom>
          <a:solidFill>
            <a:srgbClr val="FFFF99"/>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309270" name="Text Box 22"/>
          <p:cNvSpPr txBox="1">
            <a:spLocks noChangeArrowheads="1"/>
          </p:cNvSpPr>
          <p:nvPr/>
        </p:nvSpPr>
        <p:spPr bwMode="auto">
          <a:xfrm>
            <a:off x="5181600" y="5791200"/>
            <a:ext cx="2516188" cy="290513"/>
          </a:xfrm>
          <a:prstGeom prst="rect">
            <a:avLst/>
          </a:prstGeom>
          <a:noFill/>
          <a:ln w="9525">
            <a:noFill/>
            <a:miter lim="800000"/>
            <a:headEnd/>
            <a:tailEnd/>
          </a:ln>
          <a:effectLst/>
        </p:spPr>
        <p:txBody>
          <a:bodyPr wrap="none">
            <a:spAutoFit/>
          </a:bodyPr>
          <a:lstStyle/>
          <a:p>
            <a:pPr>
              <a:defRPr/>
            </a:pPr>
            <a:r>
              <a:rPr lang="en-US" sz="1300" dirty="0">
                <a:solidFill>
                  <a:schemeClr val="accent2"/>
                </a:solidFill>
                <a:effectLst>
                  <a:outerShdw blurRad="38100" dist="38100" dir="2700000" algn="tl">
                    <a:srgbClr val="C0C0C0"/>
                  </a:outerShdw>
                </a:effectLst>
                <a:latin typeface="Verdana" pitchFamily="34" charset="0"/>
                <a:cs typeface="+mn-cs"/>
              </a:rPr>
              <a:t>4 Electives – Can be chosen</a:t>
            </a:r>
          </a:p>
        </p:txBody>
      </p:sp>
      <p:sp>
        <p:nvSpPr>
          <p:cNvPr id="309271" name="Rectangle 23"/>
          <p:cNvSpPr>
            <a:spLocks noChangeArrowheads="1"/>
          </p:cNvSpPr>
          <p:nvPr/>
        </p:nvSpPr>
        <p:spPr bwMode="auto">
          <a:xfrm>
            <a:off x="5029200" y="1676400"/>
            <a:ext cx="3886200" cy="533400"/>
          </a:xfrm>
          <a:prstGeom prst="rect">
            <a:avLst/>
          </a:prstGeom>
          <a:solidFill>
            <a:srgbClr val="FFFF99"/>
          </a:solidFill>
          <a:ln w="9525">
            <a:solidFill>
              <a:schemeClr val="tx1"/>
            </a:solidFill>
            <a:miter lim="800000"/>
            <a:headEnd/>
            <a:tailEnd/>
          </a:ln>
          <a:effectLst/>
        </p:spPr>
        <p:txBody>
          <a:bodyPr wrap="none" anchor="ctr"/>
          <a:lstStyle/>
          <a:p>
            <a:pPr algn="ctr"/>
            <a:r>
              <a:rPr lang="en-US" sz="1500" b="1">
                <a:solidFill>
                  <a:schemeClr val="accent2"/>
                </a:solidFill>
                <a:effectLst>
                  <a:outerShdw blurRad="38100" dist="38100" dir="2700000" algn="tl">
                    <a:srgbClr val="000000"/>
                  </a:outerShdw>
                </a:effectLst>
                <a:latin typeface="Verdana" pitchFamily="34" charset="0"/>
              </a:rPr>
              <a:t>Choice of Concentrations </a:t>
            </a:r>
          </a:p>
          <a:p>
            <a:pPr algn="ctr"/>
            <a:r>
              <a:rPr lang="en-US" sz="1500" b="1">
                <a:solidFill>
                  <a:schemeClr val="accent2"/>
                </a:solidFill>
                <a:effectLst>
                  <a:outerShdw blurRad="38100" dist="38100" dir="2700000" algn="tl">
                    <a:srgbClr val="000000"/>
                  </a:outerShdw>
                </a:effectLst>
                <a:latin typeface="Verdana" pitchFamily="34" charset="0"/>
              </a:rPr>
              <a:t>&amp; Electives (27 Choices)**</a:t>
            </a:r>
            <a:endParaRPr lang="en-US" sz="2400">
              <a:solidFill>
                <a:schemeClr val="accent2"/>
              </a:solidFill>
              <a:effectLst>
                <a:outerShdw blurRad="38100" dist="38100" dir="2700000" algn="tl">
                  <a:srgbClr val="000000"/>
                </a:outerShdw>
              </a:effectLst>
              <a:latin typeface="Times New Roman" pitchFamily="18" charset="0"/>
            </a:endParaRPr>
          </a:p>
        </p:txBody>
      </p:sp>
      <p:sp>
        <p:nvSpPr>
          <p:cNvPr id="12302" name="TextBox 24"/>
          <p:cNvSpPr txBox="1">
            <a:spLocks noChangeArrowheads="1"/>
          </p:cNvSpPr>
          <p:nvPr/>
        </p:nvSpPr>
        <p:spPr bwMode="auto">
          <a:xfrm>
            <a:off x="533400" y="2209800"/>
            <a:ext cx="4495800" cy="3440113"/>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sz="1400" b="1">
                <a:latin typeface="Times New Roman" pitchFamily="18" charset="0"/>
              </a:rPr>
              <a:t> </a:t>
            </a:r>
            <a:r>
              <a:rPr lang="en-US" sz="1500" b="1">
                <a:latin typeface="Times New Roman" pitchFamily="18" charset="0"/>
              </a:rPr>
              <a:t>Marketing,  Entrepreneurship &amp; Innovation</a:t>
            </a:r>
          </a:p>
          <a:p>
            <a:pPr>
              <a:spcBef>
                <a:spcPct val="50000"/>
              </a:spcBef>
              <a:buFont typeface="Arial" pitchFamily="34" charset="0"/>
              <a:buChar char="•"/>
            </a:pPr>
            <a:r>
              <a:rPr lang="en-US" sz="1500" b="1">
                <a:latin typeface="Times New Roman" pitchFamily="18" charset="0"/>
              </a:rPr>
              <a:t> Total Quality Management &amp; Continuous</a:t>
            </a:r>
          </a:p>
          <a:p>
            <a:pPr>
              <a:spcBef>
                <a:spcPct val="50000"/>
              </a:spcBef>
              <a:buFont typeface="Arial" pitchFamily="34" charset="0"/>
              <a:buNone/>
            </a:pPr>
            <a:r>
              <a:rPr lang="en-US" sz="1500" b="1">
                <a:latin typeface="Times New Roman" pitchFamily="18" charset="0"/>
              </a:rPr>
              <a:t>   Process Improvement</a:t>
            </a:r>
          </a:p>
          <a:p>
            <a:pPr>
              <a:spcBef>
                <a:spcPct val="50000"/>
              </a:spcBef>
              <a:buFont typeface="Arial" pitchFamily="34" charset="0"/>
              <a:buChar char="•"/>
            </a:pPr>
            <a:r>
              <a:rPr lang="en-US" sz="1500" b="1">
                <a:latin typeface="Times New Roman" pitchFamily="18" charset="0"/>
              </a:rPr>
              <a:t> Finance &amp; Accounting for Managers</a:t>
            </a:r>
          </a:p>
          <a:p>
            <a:pPr>
              <a:spcBef>
                <a:spcPct val="50000"/>
              </a:spcBef>
              <a:buFont typeface="Arial" pitchFamily="34" charset="0"/>
              <a:buChar char="•"/>
            </a:pPr>
            <a:r>
              <a:rPr lang="en-US" sz="1500" b="1">
                <a:latin typeface="Times New Roman" pitchFamily="18" charset="0"/>
              </a:rPr>
              <a:t> Leadership, Teams and Managing Change</a:t>
            </a:r>
          </a:p>
          <a:p>
            <a:pPr>
              <a:spcBef>
                <a:spcPct val="50000"/>
              </a:spcBef>
              <a:buFont typeface="Arial" pitchFamily="34" charset="0"/>
              <a:buChar char="•"/>
            </a:pPr>
            <a:r>
              <a:rPr lang="en-US" sz="1500" b="1">
                <a:latin typeface="Times New Roman" pitchFamily="18" charset="0"/>
              </a:rPr>
              <a:t> Global Program and Project Management</a:t>
            </a:r>
          </a:p>
          <a:p>
            <a:pPr>
              <a:spcBef>
                <a:spcPct val="50000"/>
              </a:spcBef>
              <a:buFont typeface="Arial" pitchFamily="34" charset="0"/>
              <a:buChar char="•"/>
            </a:pPr>
            <a:r>
              <a:rPr lang="en-US" sz="1500" b="1">
                <a:latin typeface="Times New Roman" pitchFamily="18" charset="0"/>
              </a:rPr>
              <a:t> Business Policy and Strategy – Capstone / Project</a:t>
            </a:r>
          </a:p>
          <a:p>
            <a:pPr>
              <a:spcBef>
                <a:spcPct val="50000"/>
              </a:spcBef>
              <a:buFont typeface="Arial" pitchFamily="34" charset="0"/>
              <a:buChar char="•"/>
            </a:pPr>
            <a:r>
              <a:rPr lang="en-US" sz="1500" b="1">
                <a:latin typeface="Times New Roman" pitchFamily="18" charset="0"/>
              </a:rPr>
              <a:t> Contemporary Issues in Communications and </a:t>
            </a:r>
          </a:p>
          <a:p>
            <a:pPr>
              <a:spcBef>
                <a:spcPct val="50000"/>
              </a:spcBef>
            </a:pPr>
            <a:r>
              <a:rPr lang="en-US" sz="1500" b="1">
                <a:latin typeface="Times New Roman" pitchFamily="18" charset="0"/>
              </a:rPr>
              <a:t>  Quantitative Techniques</a:t>
            </a:r>
          </a:p>
          <a:p>
            <a:pPr>
              <a:spcBef>
                <a:spcPct val="50000"/>
              </a:spcBef>
              <a:buFont typeface="Arial" pitchFamily="34" charset="0"/>
              <a:buChar char="•"/>
            </a:pPr>
            <a:r>
              <a:rPr lang="en-US" sz="1500" b="1">
                <a:latin typeface="Times New Roman" pitchFamily="18" charset="0"/>
              </a:rPr>
              <a:t> Engineering Colloquium (1 credit)</a:t>
            </a:r>
          </a:p>
        </p:txBody>
      </p:sp>
      <p:pic>
        <p:nvPicPr>
          <p:cNvPr id="12303" name="Picture 6" descr="UBlogo100x100"/>
          <p:cNvPicPr>
            <a:picLocks noChangeAspect="1" noChangeArrowheads="1"/>
          </p:cNvPicPr>
          <p:nvPr/>
        </p:nvPicPr>
        <p:blipFill>
          <a:blip r:embed="rId3" cstate="print"/>
          <a:srcRect/>
          <a:stretch>
            <a:fillRect/>
          </a:stretch>
        </p:blipFill>
        <p:spPr bwMode="auto">
          <a:xfrm>
            <a:off x="79375" y="307975"/>
            <a:ext cx="1063625" cy="1063625"/>
          </a:xfrm>
          <a:prstGeom prst="rect">
            <a:avLst/>
          </a:prstGeom>
          <a:noFill/>
          <a:ln w="9525">
            <a:noFill/>
            <a:miter lim="800000"/>
            <a:headEnd/>
            <a:tailEnd/>
          </a:ln>
        </p:spPr>
      </p:pic>
      <p:sp>
        <p:nvSpPr>
          <p:cNvPr id="12304" name="Slide Number Placeholder 2"/>
          <p:cNvSpPr>
            <a:spLocks noGrp="1"/>
          </p:cNvSpPr>
          <p:nvPr>
            <p:ph type="sldNum" sz="quarter" idx="10"/>
          </p:nvPr>
        </p:nvSpPr>
        <p:spPr>
          <a:xfrm>
            <a:off x="8534400" y="6324600"/>
            <a:ext cx="381000" cy="476250"/>
          </a:xfrm>
        </p:spPr>
        <p:txBody>
          <a:bodyPr/>
          <a:lstStyle/>
          <a:p>
            <a:fld id="{22FA76F4-F45E-43F6-A852-E38BEC7B70E2}" type="slidenum">
              <a:rPr lang="en-US"/>
              <a:pPr/>
              <a:t>13</a:t>
            </a:fld>
            <a:endParaRPr lang="en-US"/>
          </a:p>
        </p:txBody>
      </p:sp>
      <p:sp>
        <p:nvSpPr>
          <p:cNvPr id="18"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1524000"/>
            <a:ext cx="9144000" cy="5334000"/>
          </a:xfrm>
          <a:prstGeom prst="rect">
            <a:avLst/>
          </a:prstGeom>
          <a:noFill/>
          <a:ln w="12700">
            <a:noFill/>
            <a:miter lim="800000"/>
            <a:headEnd/>
            <a:tailEnd/>
          </a:ln>
        </p:spPr>
        <p:txBody>
          <a:bodyPr wrap="none" anchor="ctr">
            <a:spAutoFit/>
          </a:bodyPr>
          <a:lstStyle/>
          <a:p>
            <a:pPr>
              <a:spcBef>
                <a:spcPct val="50000"/>
              </a:spcBef>
            </a:pPr>
            <a:endParaRPr lang="en-US" sz="2000" b="1">
              <a:solidFill>
                <a:schemeClr val="bg1"/>
              </a:solidFill>
              <a:latin typeface="Times New Roman" pitchFamily="18" charset="0"/>
            </a:endParaRPr>
          </a:p>
        </p:txBody>
      </p:sp>
      <p:sp>
        <p:nvSpPr>
          <p:cNvPr id="309252" name="Rectangle 4"/>
          <p:cNvSpPr>
            <a:spLocks noGrp="1" noChangeArrowheads="1"/>
          </p:cNvSpPr>
          <p:nvPr>
            <p:ph type="title" idx="4294967295"/>
          </p:nvPr>
        </p:nvSpPr>
        <p:spPr>
          <a:xfrm>
            <a:off x="914400" y="381000"/>
            <a:ext cx="8229600" cy="1143000"/>
          </a:xfrm>
        </p:spPr>
        <p:txBody>
          <a:bodyPr/>
          <a:lstStyle/>
          <a:p>
            <a:pPr eaLnBrk="1" hangingPunct="1">
              <a:defRPr/>
            </a:pPr>
            <a:r>
              <a:rPr lang="en-US" sz="3400" b="1" dirty="0" smtClean="0">
                <a:solidFill>
                  <a:srgbClr val="7030A0"/>
                </a:solidFill>
                <a:effectLst>
                  <a:outerShdw blurRad="38100" dist="38100" dir="2700000" algn="tl">
                    <a:srgbClr val="C0C0C0"/>
                  </a:outerShdw>
                </a:effectLst>
                <a:latin typeface="Verdana" pitchFamily="34" charset="0"/>
              </a:rPr>
              <a:t>MS – Computer Science Curriculum *</a:t>
            </a:r>
          </a:p>
        </p:txBody>
      </p:sp>
      <p:sp>
        <p:nvSpPr>
          <p:cNvPr id="13316" name="Line 5"/>
          <p:cNvSpPr>
            <a:spLocks noChangeShapeType="1"/>
          </p:cNvSpPr>
          <p:nvPr/>
        </p:nvSpPr>
        <p:spPr bwMode="auto">
          <a:xfrm>
            <a:off x="0" y="1520825"/>
            <a:ext cx="9144000" cy="0"/>
          </a:xfrm>
          <a:prstGeom prst="line">
            <a:avLst/>
          </a:prstGeom>
          <a:noFill/>
          <a:ln w="57150">
            <a:solidFill>
              <a:srgbClr val="680088"/>
            </a:solidFill>
            <a:round/>
            <a:headEnd/>
            <a:tailEnd/>
          </a:ln>
        </p:spPr>
        <p:txBody>
          <a:bodyPr>
            <a:spAutoFit/>
          </a:bodyPr>
          <a:lstStyle/>
          <a:p>
            <a:endParaRPr lang="en-US"/>
          </a:p>
        </p:txBody>
      </p:sp>
      <p:sp>
        <p:nvSpPr>
          <p:cNvPr id="13317" name="Rectangle 7"/>
          <p:cNvSpPr>
            <a:spLocks noChangeArrowheads="1"/>
          </p:cNvSpPr>
          <p:nvPr/>
        </p:nvSpPr>
        <p:spPr bwMode="auto">
          <a:xfrm>
            <a:off x="609600" y="5791200"/>
            <a:ext cx="4572000" cy="384175"/>
          </a:xfrm>
          <a:prstGeom prst="rect">
            <a:avLst/>
          </a:prstGeom>
          <a:solidFill>
            <a:srgbClr val="CCFFCC"/>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309262" name="Text Box 14"/>
          <p:cNvSpPr txBox="1">
            <a:spLocks noChangeArrowheads="1"/>
          </p:cNvSpPr>
          <p:nvPr/>
        </p:nvSpPr>
        <p:spPr bwMode="auto">
          <a:xfrm>
            <a:off x="685800" y="5791200"/>
            <a:ext cx="4572000" cy="290513"/>
          </a:xfrm>
          <a:prstGeom prst="rect">
            <a:avLst/>
          </a:prstGeom>
          <a:noFill/>
          <a:ln w="9525">
            <a:noFill/>
            <a:miter lim="800000"/>
            <a:headEnd/>
            <a:tailEnd/>
          </a:ln>
          <a:effectLst/>
        </p:spPr>
        <p:txBody>
          <a:bodyPr>
            <a:spAutoFit/>
          </a:bodyPr>
          <a:lstStyle/>
          <a:p>
            <a:pPr>
              <a:defRPr/>
            </a:pPr>
            <a:r>
              <a:rPr lang="en-US" sz="1300" dirty="0">
                <a:solidFill>
                  <a:schemeClr val="accent2"/>
                </a:solidFill>
                <a:effectLst>
                  <a:outerShdw blurRad="38100" dist="38100" dir="2700000" algn="tl">
                    <a:srgbClr val="C0C0C0"/>
                  </a:outerShdw>
                </a:effectLst>
                <a:latin typeface="Verdana" pitchFamily="34" charset="0"/>
                <a:cs typeface="+mn-cs"/>
              </a:rPr>
              <a:t>Required Courses: 7 Courses for Degree</a:t>
            </a:r>
          </a:p>
        </p:txBody>
      </p:sp>
      <p:sp>
        <p:nvSpPr>
          <p:cNvPr id="309263" name="Rectangle 15"/>
          <p:cNvSpPr>
            <a:spLocks noChangeArrowheads="1"/>
          </p:cNvSpPr>
          <p:nvPr/>
        </p:nvSpPr>
        <p:spPr bwMode="auto">
          <a:xfrm>
            <a:off x="609600" y="1676400"/>
            <a:ext cx="4572000" cy="542925"/>
          </a:xfrm>
          <a:prstGeom prst="rect">
            <a:avLst/>
          </a:prstGeom>
          <a:solidFill>
            <a:srgbClr val="CCFFCC"/>
          </a:solidFill>
          <a:ln w="9525">
            <a:solidFill>
              <a:schemeClr val="tx1"/>
            </a:solidFill>
            <a:miter lim="800000"/>
            <a:headEnd/>
            <a:tailEnd/>
          </a:ln>
          <a:effectLst/>
        </p:spPr>
        <p:txBody>
          <a:bodyPr wrap="none" anchor="ctr"/>
          <a:lstStyle/>
          <a:p>
            <a:pPr algn="ctr"/>
            <a:r>
              <a:rPr lang="en-US" sz="1500" b="1">
                <a:solidFill>
                  <a:schemeClr val="accent2"/>
                </a:solidFill>
                <a:effectLst>
                  <a:outerShdw blurRad="38100" dist="38100" dir="2700000" algn="tl">
                    <a:srgbClr val="000000"/>
                  </a:outerShdw>
                </a:effectLst>
                <a:latin typeface="Verdana" pitchFamily="34" charset="0"/>
              </a:rPr>
              <a:t>CS Core Courses </a:t>
            </a:r>
            <a:endParaRPr lang="en-US" sz="2400">
              <a:solidFill>
                <a:schemeClr val="accent2"/>
              </a:solidFill>
              <a:effectLst>
                <a:outerShdw blurRad="38100" dist="38100" dir="2700000" algn="tl">
                  <a:srgbClr val="000000"/>
                </a:outerShdw>
              </a:effectLst>
              <a:latin typeface="Times New Roman" pitchFamily="18" charset="0"/>
            </a:endParaRPr>
          </a:p>
        </p:txBody>
      </p:sp>
      <p:sp>
        <p:nvSpPr>
          <p:cNvPr id="13320" name="Line 16"/>
          <p:cNvSpPr>
            <a:spLocks noChangeShapeType="1"/>
          </p:cNvSpPr>
          <p:nvPr/>
        </p:nvSpPr>
        <p:spPr bwMode="auto">
          <a:xfrm>
            <a:off x="609600" y="1676400"/>
            <a:ext cx="0" cy="4495800"/>
          </a:xfrm>
          <a:prstGeom prst="line">
            <a:avLst/>
          </a:prstGeom>
          <a:noFill/>
          <a:ln w="76200">
            <a:solidFill>
              <a:schemeClr val="tx1"/>
            </a:solidFill>
            <a:round/>
            <a:headEnd/>
            <a:tailEnd/>
          </a:ln>
        </p:spPr>
        <p:txBody>
          <a:bodyPr wrap="none" anchor="ctr"/>
          <a:lstStyle/>
          <a:p>
            <a:endParaRPr lang="en-US"/>
          </a:p>
        </p:txBody>
      </p:sp>
      <p:sp>
        <p:nvSpPr>
          <p:cNvPr id="13321" name="Rectangle 17"/>
          <p:cNvSpPr>
            <a:spLocks noChangeArrowheads="1"/>
          </p:cNvSpPr>
          <p:nvPr/>
        </p:nvSpPr>
        <p:spPr bwMode="auto">
          <a:xfrm>
            <a:off x="5181600" y="2209800"/>
            <a:ext cx="3733800" cy="3581400"/>
          </a:xfrm>
          <a:prstGeom prst="rect">
            <a:avLst/>
          </a:prstGeom>
          <a:solidFill>
            <a:schemeClr val="bg1"/>
          </a:solidFill>
          <a:ln w="9525">
            <a:solidFill>
              <a:schemeClr val="tx1"/>
            </a:solidFill>
            <a:miter lim="800000"/>
            <a:headEnd/>
            <a:tailEnd/>
          </a:ln>
        </p:spPr>
        <p:txBody>
          <a:bodyPr wrap="none"/>
          <a:lstStyle/>
          <a:p>
            <a:pPr eaLnBrk="0" hangingPunct="0">
              <a:lnSpc>
                <a:spcPct val="90000"/>
              </a:lnSpc>
              <a:spcBef>
                <a:spcPct val="30000"/>
              </a:spcBef>
              <a:buFont typeface="Arial" pitchFamily="34" charset="0"/>
              <a:buChar char="•"/>
            </a:pPr>
            <a:r>
              <a:rPr lang="en-US" sz="1100">
                <a:latin typeface="Verdana" pitchFamily="34" charset="0"/>
              </a:rPr>
              <a:t> </a:t>
            </a:r>
            <a:r>
              <a:rPr lang="en-US" sz="1200">
                <a:latin typeface="Verdana" pitchFamily="34" charset="0"/>
              </a:rPr>
              <a:t>Computer Networks</a:t>
            </a:r>
          </a:p>
          <a:p>
            <a:pPr eaLnBrk="0" hangingPunct="0">
              <a:lnSpc>
                <a:spcPct val="90000"/>
              </a:lnSpc>
              <a:spcBef>
                <a:spcPct val="30000"/>
              </a:spcBef>
              <a:buFont typeface="Arial" pitchFamily="34" charset="0"/>
              <a:buChar char="•"/>
            </a:pPr>
            <a:r>
              <a:rPr lang="en-US" sz="1200">
                <a:latin typeface="Verdana" pitchFamily="34" charset="0"/>
              </a:rPr>
              <a:t> Local Area Networks</a:t>
            </a:r>
          </a:p>
          <a:p>
            <a:pPr eaLnBrk="0" hangingPunct="0">
              <a:lnSpc>
                <a:spcPct val="90000"/>
              </a:lnSpc>
              <a:spcBef>
                <a:spcPct val="30000"/>
              </a:spcBef>
              <a:buFont typeface="Arial" pitchFamily="34" charset="0"/>
              <a:buChar char="•"/>
            </a:pPr>
            <a:r>
              <a:rPr lang="en-US" sz="1200">
                <a:latin typeface="Verdana" pitchFamily="34" charset="0"/>
              </a:rPr>
              <a:t> Network Administration</a:t>
            </a:r>
          </a:p>
          <a:p>
            <a:pPr eaLnBrk="0" hangingPunct="0">
              <a:lnSpc>
                <a:spcPct val="90000"/>
              </a:lnSpc>
              <a:spcBef>
                <a:spcPct val="30000"/>
              </a:spcBef>
              <a:buFont typeface="Arial" pitchFamily="34" charset="0"/>
              <a:buChar char="•"/>
            </a:pPr>
            <a:r>
              <a:rPr lang="en-US" sz="1200">
                <a:latin typeface="Verdana" pitchFamily="34" charset="0"/>
              </a:rPr>
              <a:t> Advanced Data Base Design</a:t>
            </a:r>
          </a:p>
          <a:p>
            <a:pPr eaLnBrk="0" hangingPunct="0">
              <a:lnSpc>
                <a:spcPct val="90000"/>
              </a:lnSpc>
              <a:spcBef>
                <a:spcPct val="30000"/>
              </a:spcBef>
              <a:buFont typeface="Arial" pitchFamily="34" charset="0"/>
              <a:buChar char="•"/>
            </a:pPr>
            <a:r>
              <a:rPr lang="en-US" sz="1200">
                <a:latin typeface="Verdana" pitchFamily="34" charset="0"/>
              </a:rPr>
              <a:t> Multimedia Data Base Design </a:t>
            </a:r>
          </a:p>
          <a:p>
            <a:pPr eaLnBrk="0" hangingPunct="0">
              <a:lnSpc>
                <a:spcPct val="90000"/>
              </a:lnSpc>
              <a:spcBef>
                <a:spcPct val="30000"/>
              </a:spcBef>
              <a:buFont typeface="Arial" pitchFamily="34" charset="0"/>
              <a:buChar char="•"/>
            </a:pPr>
            <a:r>
              <a:rPr lang="en-US" sz="1200">
                <a:latin typeface="Verdana" pitchFamily="34" charset="0"/>
              </a:rPr>
              <a:t> Windows Programming</a:t>
            </a:r>
          </a:p>
          <a:p>
            <a:pPr eaLnBrk="0" hangingPunct="0">
              <a:lnSpc>
                <a:spcPct val="90000"/>
              </a:lnSpc>
              <a:spcBef>
                <a:spcPct val="30000"/>
              </a:spcBef>
              <a:buFont typeface="Arial" pitchFamily="34" charset="0"/>
              <a:buChar char="•"/>
            </a:pPr>
            <a:r>
              <a:rPr lang="en-US" sz="1200">
                <a:latin typeface="Verdana" pitchFamily="34" charset="0"/>
              </a:rPr>
              <a:t> Unix System Programming</a:t>
            </a:r>
          </a:p>
          <a:p>
            <a:pPr eaLnBrk="0" hangingPunct="0">
              <a:lnSpc>
                <a:spcPct val="90000"/>
              </a:lnSpc>
              <a:spcBef>
                <a:spcPct val="30000"/>
              </a:spcBef>
              <a:buFont typeface="Arial" pitchFamily="34" charset="0"/>
              <a:buChar char="•"/>
            </a:pPr>
            <a:r>
              <a:rPr lang="en-US" sz="1200">
                <a:latin typeface="Verdana" pitchFamily="34" charset="0"/>
              </a:rPr>
              <a:t> Services Oriented Architecture</a:t>
            </a:r>
          </a:p>
          <a:p>
            <a:pPr eaLnBrk="0" hangingPunct="0">
              <a:lnSpc>
                <a:spcPct val="90000"/>
              </a:lnSpc>
              <a:spcBef>
                <a:spcPct val="30000"/>
              </a:spcBef>
              <a:buFont typeface="Arial" pitchFamily="34" charset="0"/>
              <a:buChar char="•"/>
            </a:pPr>
            <a:r>
              <a:rPr lang="en-US" sz="1200">
                <a:latin typeface="Verdana" pitchFamily="34" charset="0"/>
              </a:rPr>
              <a:t> Java Programming</a:t>
            </a:r>
          </a:p>
          <a:p>
            <a:pPr eaLnBrk="0" hangingPunct="0">
              <a:lnSpc>
                <a:spcPct val="90000"/>
              </a:lnSpc>
              <a:spcBef>
                <a:spcPct val="30000"/>
              </a:spcBef>
              <a:buFont typeface="Arial" pitchFamily="34" charset="0"/>
              <a:buChar char="•"/>
            </a:pPr>
            <a:r>
              <a:rPr lang="en-US" sz="1200">
                <a:latin typeface="Verdana" pitchFamily="34" charset="0"/>
              </a:rPr>
              <a:t> Advanced java Programming</a:t>
            </a:r>
          </a:p>
          <a:p>
            <a:pPr eaLnBrk="0" hangingPunct="0">
              <a:lnSpc>
                <a:spcPct val="90000"/>
              </a:lnSpc>
              <a:spcBef>
                <a:spcPct val="30000"/>
              </a:spcBef>
              <a:buFont typeface="Arial" pitchFamily="34" charset="0"/>
              <a:buChar char="•"/>
            </a:pPr>
            <a:r>
              <a:rPr lang="en-US" sz="1200">
                <a:latin typeface="Verdana" pitchFamily="34" charset="0"/>
              </a:rPr>
              <a:t> Computer Architecture</a:t>
            </a:r>
          </a:p>
          <a:p>
            <a:pPr eaLnBrk="0" hangingPunct="0">
              <a:lnSpc>
                <a:spcPct val="90000"/>
              </a:lnSpc>
              <a:spcBef>
                <a:spcPct val="30000"/>
              </a:spcBef>
              <a:buFont typeface="Arial" pitchFamily="34" charset="0"/>
              <a:buChar char="•"/>
            </a:pPr>
            <a:r>
              <a:rPr lang="en-US" sz="1200">
                <a:latin typeface="Verdana" pitchFamily="34" charset="0"/>
              </a:rPr>
              <a:t> Robotics</a:t>
            </a:r>
          </a:p>
          <a:p>
            <a:pPr eaLnBrk="0" hangingPunct="0">
              <a:lnSpc>
                <a:spcPct val="90000"/>
              </a:lnSpc>
              <a:spcBef>
                <a:spcPct val="30000"/>
              </a:spcBef>
              <a:buFont typeface="Arial" pitchFamily="34" charset="0"/>
              <a:buChar char="•"/>
            </a:pPr>
            <a:r>
              <a:rPr lang="en-US" sz="1200">
                <a:latin typeface="Verdana" pitchFamily="34" charset="0"/>
              </a:rPr>
              <a:t> Advanced Robotics</a:t>
            </a:r>
          </a:p>
          <a:p>
            <a:pPr eaLnBrk="0" hangingPunct="0">
              <a:lnSpc>
                <a:spcPct val="90000"/>
              </a:lnSpc>
              <a:spcBef>
                <a:spcPct val="30000"/>
              </a:spcBef>
              <a:buFont typeface="Arial" pitchFamily="34" charset="0"/>
              <a:buChar char="•"/>
            </a:pPr>
            <a:r>
              <a:rPr lang="en-US" sz="1200">
                <a:latin typeface="Verdana" pitchFamily="34" charset="0"/>
              </a:rPr>
              <a:t> Mobile Communication</a:t>
            </a:r>
          </a:p>
          <a:p>
            <a:pPr eaLnBrk="0" hangingPunct="0">
              <a:lnSpc>
                <a:spcPct val="90000"/>
              </a:lnSpc>
              <a:spcBef>
                <a:spcPct val="30000"/>
              </a:spcBef>
              <a:buFont typeface="Arial" pitchFamily="34" charset="0"/>
              <a:buChar char="•"/>
            </a:pPr>
            <a:r>
              <a:rPr lang="en-US" sz="1200">
                <a:latin typeface="Verdana" pitchFamily="34" charset="0"/>
              </a:rPr>
              <a:t> Wireless Communication</a:t>
            </a:r>
          </a:p>
        </p:txBody>
      </p:sp>
      <p:sp>
        <p:nvSpPr>
          <p:cNvPr id="309267" name="Text Box 19"/>
          <p:cNvSpPr txBox="1">
            <a:spLocks noChangeArrowheads="1"/>
          </p:cNvSpPr>
          <p:nvPr/>
        </p:nvSpPr>
        <p:spPr bwMode="auto">
          <a:xfrm>
            <a:off x="609600" y="6181725"/>
            <a:ext cx="6248400" cy="523875"/>
          </a:xfrm>
          <a:prstGeom prst="rect">
            <a:avLst/>
          </a:prstGeom>
          <a:noFill/>
          <a:ln w="9525">
            <a:noFill/>
            <a:miter lim="800000"/>
            <a:headEnd/>
            <a:tailEnd/>
          </a:ln>
          <a:effectLst/>
        </p:spPr>
        <p:txBody>
          <a:bodyPr anchor="ctr">
            <a:spAutoFit/>
          </a:bodyPr>
          <a:lstStyle/>
          <a:p>
            <a:pPr algn="ctr"/>
            <a:r>
              <a:rPr lang="en-US" sz="1400" b="1">
                <a:solidFill>
                  <a:schemeClr val="accent2"/>
                </a:solidFill>
                <a:effectLst>
                  <a:outerShdw blurRad="38100" dist="38100" dir="2700000" algn="tl">
                    <a:srgbClr val="C0C0C0"/>
                  </a:outerShdw>
                </a:effectLst>
                <a:latin typeface="Verdana" pitchFamily="34" charset="0"/>
              </a:rPr>
              <a:t>*Minimum Total Credits Required = 34 for Graduation</a:t>
            </a:r>
          </a:p>
          <a:p>
            <a:pPr algn="ctr"/>
            <a:r>
              <a:rPr lang="en-US" sz="1400" b="1">
                <a:solidFill>
                  <a:schemeClr val="accent2"/>
                </a:solidFill>
                <a:effectLst>
                  <a:outerShdw blurRad="38100" dist="38100" dir="2700000" algn="tl">
                    <a:srgbClr val="C0C0C0"/>
                  </a:outerShdw>
                </a:effectLst>
                <a:latin typeface="Verdana" pitchFamily="34" charset="0"/>
              </a:rPr>
              <a:t> </a:t>
            </a:r>
            <a:endParaRPr lang="en-US" sz="2400">
              <a:solidFill>
                <a:schemeClr val="accent2"/>
              </a:solidFill>
              <a:effectLst>
                <a:outerShdw blurRad="38100" dist="38100" dir="2700000" algn="tl">
                  <a:srgbClr val="C0C0C0"/>
                </a:outerShdw>
              </a:effectLst>
              <a:latin typeface="Times New Roman" pitchFamily="18" charset="0"/>
            </a:endParaRPr>
          </a:p>
        </p:txBody>
      </p:sp>
      <p:sp>
        <p:nvSpPr>
          <p:cNvPr id="13323" name="Rectangle 20"/>
          <p:cNvSpPr>
            <a:spLocks noChangeArrowheads="1"/>
          </p:cNvSpPr>
          <p:nvPr/>
        </p:nvSpPr>
        <p:spPr bwMode="auto">
          <a:xfrm>
            <a:off x="5181600" y="5791200"/>
            <a:ext cx="3733800" cy="385763"/>
          </a:xfrm>
          <a:prstGeom prst="rect">
            <a:avLst/>
          </a:prstGeom>
          <a:solidFill>
            <a:srgbClr val="FFFF99"/>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309270" name="Text Box 22"/>
          <p:cNvSpPr txBox="1">
            <a:spLocks noChangeArrowheads="1"/>
          </p:cNvSpPr>
          <p:nvPr/>
        </p:nvSpPr>
        <p:spPr bwMode="auto">
          <a:xfrm>
            <a:off x="5334000" y="5791200"/>
            <a:ext cx="2489200" cy="292100"/>
          </a:xfrm>
          <a:prstGeom prst="rect">
            <a:avLst/>
          </a:prstGeom>
          <a:noFill/>
          <a:ln w="9525">
            <a:noFill/>
            <a:miter lim="800000"/>
            <a:headEnd/>
            <a:tailEnd/>
          </a:ln>
          <a:effectLst/>
        </p:spPr>
        <p:txBody>
          <a:bodyPr wrap="none">
            <a:spAutoFit/>
          </a:bodyPr>
          <a:lstStyle/>
          <a:p>
            <a:pPr>
              <a:defRPr/>
            </a:pPr>
            <a:r>
              <a:rPr lang="en-US" sz="1300" dirty="0">
                <a:solidFill>
                  <a:schemeClr val="accent2"/>
                </a:solidFill>
                <a:effectLst>
                  <a:outerShdw blurRad="38100" dist="38100" dir="2700000" algn="tl">
                    <a:srgbClr val="C0C0C0"/>
                  </a:outerShdw>
                </a:effectLst>
                <a:latin typeface="Verdana" pitchFamily="34" charset="0"/>
                <a:cs typeface="+mn-cs"/>
              </a:rPr>
              <a:t>5 Electives Must Be Chosen</a:t>
            </a:r>
          </a:p>
        </p:txBody>
      </p:sp>
      <p:sp>
        <p:nvSpPr>
          <p:cNvPr id="309271" name="Rectangle 23"/>
          <p:cNvSpPr>
            <a:spLocks noChangeArrowheads="1"/>
          </p:cNvSpPr>
          <p:nvPr/>
        </p:nvSpPr>
        <p:spPr bwMode="auto">
          <a:xfrm>
            <a:off x="5181600" y="1676400"/>
            <a:ext cx="3733800" cy="560388"/>
          </a:xfrm>
          <a:prstGeom prst="rect">
            <a:avLst/>
          </a:prstGeom>
          <a:solidFill>
            <a:srgbClr val="FFFF99"/>
          </a:solidFill>
          <a:ln w="9525">
            <a:solidFill>
              <a:schemeClr val="tx1"/>
            </a:solidFill>
            <a:miter lim="800000"/>
            <a:headEnd/>
            <a:tailEnd/>
          </a:ln>
          <a:effectLst/>
        </p:spPr>
        <p:txBody>
          <a:bodyPr wrap="none" anchor="ctr"/>
          <a:lstStyle/>
          <a:p>
            <a:pPr algn="ctr"/>
            <a:r>
              <a:rPr lang="en-US" sz="1500" b="1">
                <a:solidFill>
                  <a:schemeClr val="accent2"/>
                </a:solidFill>
                <a:effectLst>
                  <a:outerShdw blurRad="38100" dist="38100" dir="2700000" algn="tl">
                    <a:srgbClr val="000000"/>
                  </a:outerShdw>
                </a:effectLst>
                <a:latin typeface="Verdana" pitchFamily="34" charset="0"/>
              </a:rPr>
              <a:t>Choice of Electives</a:t>
            </a:r>
            <a:endParaRPr lang="en-US" sz="2400">
              <a:solidFill>
                <a:schemeClr val="accent2"/>
              </a:solidFill>
              <a:effectLst>
                <a:outerShdw blurRad="38100" dist="38100" dir="2700000" algn="tl">
                  <a:srgbClr val="000000"/>
                </a:outerShdw>
              </a:effectLst>
              <a:latin typeface="Times New Roman" pitchFamily="18" charset="0"/>
            </a:endParaRPr>
          </a:p>
        </p:txBody>
      </p:sp>
      <p:sp>
        <p:nvSpPr>
          <p:cNvPr id="13326" name="TextBox 24"/>
          <p:cNvSpPr txBox="1">
            <a:spLocks noChangeArrowheads="1"/>
          </p:cNvSpPr>
          <p:nvPr/>
        </p:nvSpPr>
        <p:spPr bwMode="auto">
          <a:xfrm>
            <a:off x="685800" y="2209800"/>
            <a:ext cx="4495800" cy="3078163"/>
          </a:xfrm>
          <a:prstGeom prst="rect">
            <a:avLst/>
          </a:prstGeom>
          <a:noFill/>
          <a:ln w="9525">
            <a:noFill/>
            <a:miter lim="800000"/>
            <a:headEnd/>
            <a:tailEnd/>
          </a:ln>
        </p:spPr>
        <p:txBody>
          <a:bodyPr>
            <a:spAutoFit/>
          </a:bodyPr>
          <a:lstStyle/>
          <a:p>
            <a:pPr>
              <a:spcBef>
                <a:spcPct val="50000"/>
              </a:spcBef>
              <a:buFont typeface="Arial" pitchFamily="34" charset="0"/>
              <a:buChar char="•"/>
            </a:pPr>
            <a:endParaRPr lang="en-US" sz="1400" b="1">
              <a:latin typeface="Times New Roman" pitchFamily="18" charset="0"/>
            </a:endParaRPr>
          </a:p>
          <a:p>
            <a:pPr>
              <a:spcBef>
                <a:spcPct val="50000"/>
              </a:spcBef>
              <a:buFont typeface="Arial" pitchFamily="34" charset="0"/>
              <a:buChar char="•"/>
            </a:pPr>
            <a:r>
              <a:rPr lang="en-US" sz="1400" b="1">
                <a:latin typeface="Times New Roman" pitchFamily="18" charset="0"/>
              </a:rPr>
              <a:t> </a:t>
            </a:r>
            <a:r>
              <a:rPr lang="en-US" sz="1500" b="1">
                <a:latin typeface="Times New Roman" pitchFamily="18" charset="0"/>
              </a:rPr>
              <a:t>Advanced Object Oriented Programming Using  </a:t>
            </a:r>
          </a:p>
          <a:p>
            <a:pPr>
              <a:spcBef>
                <a:spcPct val="50000"/>
              </a:spcBef>
            </a:pPr>
            <a:r>
              <a:rPr lang="en-US" sz="1500" b="1">
                <a:latin typeface="Times New Roman" pitchFamily="18" charset="0"/>
              </a:rPr>
              <a:t>  C++</a:t>
            </a:r>
          </a:p>
          <a:p>
            <a:pPr>
              <a:spcBef>
                <a:spcPct val="50000"/>
              </a:spcBef>
              <a:buFont typeface="Arial" pitchFamily="34" charset="0"/>
              <a:buChar char="•"/>
            </a:pPr>
            <a:r>
              <a:rPr lang="en-US" sz="1500" b="1">
                <a:latin typeface="Times New Roman" pitchFamily="18" charset="0"/>
              </a:rPr>
              <a:t> Algorithm Design</a:t>
            </a:r>
          </a:p>
          <a:p>
            <a:pPr>
              <a:spcBef>
                <a:spcPct val="50000"/>
              </a:spcBef>
              <a:buFont typeface="Arial" pitchFamily="34" charset="0"/>
              <a:buChar char="•"/>
            </a:pPr>
            <a:r>
              <a:rPr lang="en-US" sz="1500" b="1">
                <a:latin typeface="Times New Roman" pitchFamily="18" charset="0"/>
              </a:rPr>
              <a:t> Operating Systems</a:t>
            </a:r>
          </a:p>
          <a:p>
            <a:pPr>
              <a:spcBef>
                <a:spcPct val="50000"/>
              </a:spcBef>
              <a:buFont typeface="Arial" pitchFamily="34" charset="0"/>
              <a:buChar char="•"/>
            </a:pPr>
            <a:r>
              <a:rPr lang="en-US" sz="1500" b="1">
                <a:latin typeface="Times New Roman" pitchFamily="18" charset="0"/>
              </a:rPr>
              <a:t> Data Base Design</a:t>
            </a:r>
          </a:p>
          <a:p>
            <a:pPr>
              <a:spcBef>
                <a:spcPct val="50000"/>
              </a:spcBef>
              <a:buFont typeface="Arial" pitchFamily="34" charset="0"/>
              <a:buChar char="•"/>
            </a:pPr>
            <a:r>
              <a:rPr lang="en-US" sz="1500" b="1">
                <a:latin typeface="Times New Roman" pitchFamily="18" charset="0"/>
              </a:rPr>
              <a:t> Data and Computer Communication</a:t>
            </a:r>
          </a:p>
          <a:p>
            <a:pPr>
              <a:spcBef>
                <a:spcPct val="50000"/>
              </a:spcBef>
              <a:buFont typeface="Arial" pitchFamily="34" charset="0"/>
              <a:buChar char="•"/>
            </a:pPr>
            <a:r>
              <a:rPr lang="en-US" sz="1500" b="1">
                <a:latin typeface="Times New Roman" pitchFamily="18" charset="0"/>
              </a:rPr>
              <a:t> Graduate Project</a:t>
            </a:r>
          </a:p>
          <a:p>
            <a:pPr>
              <a:spcBef>
                <a:spcPct val="50000"/>
              </a:spcBef>
              <a:buFont typeface="Arial" pitchFamily="34" charset="0"/>
              <a:buChar char="•"/>
            </a:pPr>
            <a:r>
              <a:rPr lang="en-US" sz="1500" b="1">
                <a:latin typeface="Times New Roman" pitchFamily="18" charset="0"/>
              </a:rPr>
              <a:t> Engineering Colloquium (1 credit)</a:t>
            </a:r>
          </a:p>
        </p:txBody>
      </p:sp>
      <p:pic>
        <p:nvPicPr>
          <p:cNvPr id="13327" name="Picture 6" descr="UBlogo100x100"/>
          <p:cNvPicPr>
            <a:picLocks noChangeAspect="1" noChangeArrowheads="1"/>
          </p:cNvPicPr>
          <p:nvPr/>
        </p:nvPicPr>
        <p:blipFill>
          <a:blip r:embed="rId3" cstate="print"/>
          <a:srcRect/>
          <a:stretch>
            <a:fillRect/>
          </a:stretch>
        </p:blipFill>
        <p:spPr bwMode="auto">
          <a:xfrm>
            <a:off x="231775" y="307975"/>
            <a:ext cx="1063625" cy="1063625"/>
          </a:xfrm>
          <a:prstGeom prst="rect">
            <a:avLst/>
          </a:prstGeom>
          <a:noFill/>
          <a:ln w="9525">
            <a:noFill/>
            <a:miter lim="800000"/>
            <a:headEnd/>
            <a:tailEnd/>
          </a:ln>
        </p:spPr>
      </p:pic>
      <p:sp>
        <p:nvSpPr>
          <p:cNvPr id="14352" name="Slide Number Placeholder 2"/>
          <p:cNvSpPr>
            <a:spLocks noGrp="1"/>
          </p:cNvSpPr>
          <p:nvPr>
            <p:ph type="sldNum" sz="quarter" idx="10"/>
          </p:nvPr>
        </p:nvSpPr>
        <p:spPr>
          <a:xfrm>
            <a:off x="8534400" y="6324600"/>
            <a:ext cx="381000" cy="476250"/>
          </a:xfrm>
        </p:spPr>
        <p:txBody>
          <a:bodyPr/>
          <a:lstStyle/>
          <a:p>
            <a:fld id="{03F10509-CBC4-47D1-B290-2D74944D817D}" type="slidenum">
              <a:rPr lang="en-US"/>
              <a:pPr/>
              <a:t>14</a:t>
            </a:fld>
            <a:endParaRPr lang="en-US"/>
          </a:p>
        </p:txBody>
      </p:sp>
      <p:sp>
        <p:nvSpPr>
          <p:cNvPr id="18"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1524000"/>
            <a:ext cx="9144000" cy="5334000"/>
          </a:xfrm>
          <a:prstGeom prst="rect">
            <a:avLst/>
          </a:prstGeom>
          <a:noFill/>
          <a:ln w="12700">
            <a:noFill/>
            <a:miter lim="800000"/>
            <a:headEnd/>
            <a:tailEnd/>
          </a:ln>
        </p:spPr>
        <p:txBody>
          <a:bodyPr wrap="none" anchor="ctr">
            <a:spAutoFit/>
          </a:bodyPr>
          <a:lstStyle/>
          <a:p>
            <a:pPr>
              <a:spcBef>
                <a:spcPct val="50000"/>
              </a:spcBef>
            </a:pPr>
            <a:endParaRPr lang="en-US" sz="2000" b="1">
              <a:solidFill>
                <a:schemeClr val="bg1"/>
              </a:solidFill>
              <a:latin typeface="Times New Roman" pitchFamily="18" charset="0"/>
            </a:endParaRPr>
          </a:p>
        </p:txBody>
      </p:sp>
      <p:sp>
        <p:nvSpPr>
          <p:cNvPr id="309252" name="Rectangle 4"/>
          <p:cNvSpPr>
            <a:spLocks noGrp="1" noChangeArrowheads="1"/>
          </p:cNvSpPr>
          <p:nvPr>
            <p:ph type="title" idx="4294967295"/>
          </p:nvPr>
        </p:nvSpPr>
        <p:spPr>
          <a:xfrm>
            <a:off x="1066800" y="381000"/>
            <a:ext cx="8229600" cy="1143000"/>
          </a:xfrm>
        </p:spPr>
        <p:txBody>
          <a:bodyPr/>
          <a:lstStyle/>
          <a:p>
            <a:pPr eaLnBrk="1" hangingPunct="1">
              <a:defRPr/>
            </a:pPr>
            <a:r>
              <a:rPr lang="en-US" sz="3400" b="1" dirty="0" smtClean="0">
                <a:solidFill>
                  <a:srgbClr val="7030A0"/>
                </a:solidFill>
                <a:effectLst>
                  <a:outerShdw blurRad="38100" dist="38100" dir="2700000" algn="tl">
                    <a:srgbClr val="C0C0C0"/>
                  </a:outerShdw>
                </a:effectLst>
                <a:latin typeface="Verdana" pitchFamily="34" charset="0"/>
              </a:rPr>
              <a:t>MS – Computer Engineering Curriculum *</a:t>
            </a:r>
          </a:p>
        </p:txBody>
      </p:sp>
      <p:sp>
        <p:nvSpPr>
          <p:cNvPr id="14340" name="Line 5"/>
          <p:cNvSpPr>
            <a:spLocks noChangeShapeType="1"/>
          </p:cNvSpPr>
          <p:nvPr/>
        </p:nvSpPr>
        <p:spPr bwMode="auto">
          <a:xfrm>
            <a:off x="0" y="1520825"/>
            <a:ext cx="9144000" cy="0"/>
          </a:xfrm>
          <a:prstGeom prst="line">
            <a:avLst/>
          </a:prstGeom>
          <a:noFill/>
          <a:ln w="57150">
            <a:solidFill>
              <a:srgbClr val="680088"/>
            </a:solidFill>
            <a:round/>
            <a:headEnd/>
            <a:tailEnd/>
          </a:ln>
        </p:spPr>
        <p:txBody>
          <a:bodyPr>
            <a:spAutoFit/>
          </a:bodyPr>
          <a:lstStyle/>
          <a:p>
            <a:endParaRPr lang="en-US"/>
          </a:p>
        </p:txBody>
      </p:sp>
      <p:sp>
        <p:nvSpPr>
          <p:cNvPr id="14341" name="Rectangle 7"/>
          <p:cNvSpPr>
            <a:spLocks noChangeArrowheads="1"/>
          </p:cNvSpPr>
          <p:nvPr/>
        </p:nvSpPr>
        <p:spPr bwMode="auto">
          <a:xfrm>
            <a:off x="609600" y="5791200"/>
            <a:ext cx="4572000" cy="384175"/>
          </a:xfrm>
          <a:prstGeom prst="rect">
            <a:avLst/>
          </a:prstGeom>
          <a:solidFill>
            <a:srgbClr val="CCFFCC"/>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309262" name="Text Box 14"/>
          <p:cNvSpPr txBox="1">
            <a:spLocks noChangeArrowheads="1"/>
          </p:cNvSpPr>
          <p:nvPr/>
        </p:nvSpPr>
        <p:spPr bwMode="auto">
          <a:xfrm>
            <a:off x="685800" y="5791200"/>
            <a:ext cx="4572000" cy="290513"/>
          </a:xfrm>
          <a:prstGeom prst="rect">
            <a:avLst/>
          </a:prstGeom>
          <a:noFill/>
          <a:ln w="9525">
            <a:noFill/>
            <a:miter lim="800000"/>
            <a:headEnd/>
            <a:tailEnd/>
          </a:ln>
          <a:effectLst/>
        </p:spPr>
        <p:txBody>
          <a:bodyPr>
            <a:spAutoFit/>
          </a:bodyPr>
          <a:lstStyle/>
          <a:p>
            <a:pPr>
              <a:defRPr/>
            </a:pPr>
            <a:r>
              <a:rPr lang="en-US" sz="1300" dirty="0">
                <a:solidFill>
                  <a:schemeClr val="accent2"/>
                </a:solidFill>
                <a:effectLst>
                  <a:outerShdw blurRad="38100" dist="38100" dir="2700000" algn="tl">
                    <a:srgbClr val="C0C0C0"/>
                  </a:outerShdw>
                </a:effectLst>
                <a:latin typeface="Verdana" pitchFamily="34" charset="0"/>
                <a:cs typeface="+mn-cs"/>
              </a:rPr>
              <a:t>Required Courses: 7 Courses for Degree</a:t>
            </a:r>
          </a:p>
        </p:txBody>
      </p:sp>
      <p:sp>
        <p:nvSpPr>
          <p:cNvPr id="309263" name="Rectangle 15"/>
          <p:cNvSpPr>
            <a:spLocks noChangeArrowheads="1"/>
          </p:cNvSpPr>
          <p:nvPr/>
        </p:nvSpPr>
        <p:spPr bwMode="auto">
          <a:xfrm>
            <a:off x="609600" y="1676400"/>
            <a:ext cx="4572000" cy="542925"/>
          </a:xfrm>
          <a:prstGeom prst="rect">
            <a:avLst/>
          </a:prstGeom>
          <a:solidFill>
            <a:srgbClr val="CCFFCC"/>
          </a:solidFill>
          <a:ln w="9525">
            <a:solidFill>
              <a:schemeClr val="tx1"/>
            </a:solidFill>
            <a:miter lim="800000"/>
            <a:headEnd/>
            <a:tailEnd/>
          </a:ln>
          <a:effectLst/>
        </p:spPr>
        <p:txBody>
          <a:bodyPr wrap="none" anchor="ctr"/>
          <a:lstStyle/>
          <a:p>
            <a:pPr algn="ctr"/>
            <a:r>
              <a:rPr lang="en-US" sz="1500" b="1">
                <a:solidFill>
                  <a:schemeClr val="accent2"/>
                </a:solidFill>
                <a:effectLst>
                  <a:outerShdw blurRad="38100" dist="38100" dir="2700000" algn="tl">
                    <a:srgbClr val="000000"/>
                  </a:outerShdw>
                </a:effectLst>
                <a:latin typeface="Verdana" pitchFamily="34" charset="0"/>
              </a:rPr>
              <a:t>CS Core Courses </a:t>
            </a:r>
            <a:endParaRPr lang="en-US" sz="2400">
              <a:solidFill>
                <a:schemeClr val="accent2"/>
              </a:solidFill>
              <a:effectLst>
                <a:outerShdw blurRad="38100" dist="38100" dir="2700000" algn="tl">
                  <a:srgbClr val="000000"/>
                </a:outerShdw>
              </a:effectLst>
              <a:latin typeface="Times New Roman" pitchFamily="18" charset="0"/>
            </a:endParaRPr>
          </a:p>
        </p:txBody>
      </p:sp>
      <p:sp>
        <p:nvSpPr>
          <p:cNvPr id="14344" name="Line 16"/>
          <p:cNvSpPr>
            <a:spLocks noChangeShapeType="1"/>
          </p:cNvSpPr>
          <p:nvPr/>
        </p:nvSpPr>
        <p:spPr bwMode="auto">
          <a:xfrm>
            <a:off x="609600" y="1676400"/>
            <a:ext cx="0" cy="4495800"/>
          </a:xfrm>
          <a:prstGeom prst="line">
            <a:avLst/>
          </a:prstGeom>
          <a:noFill/>
          <a:ln w="76200">
            <a:solidFill>
              <a:schemeClr val="tx1"/>
            </a:solidFill>
            <a:round/>
            <a:headEnd/>
            <a:tailEnd/>
          </a:ln>
        </p:spPr>
        <p:txBody>
          <a:bodyPr wrap="none" anchor="ctr"/>
          <a:lstStyle/>
          <a:p>
            <a:endParaRPr lang="en-US"/>
          </a:p>
        </p:txBody>
      </p:sp>
      <p:sp>
        <p:nvSpPr>
          <p:cNvPr id="14345" name="Rectangle 17"/>
          <p:cNvSpPr>
            <a:spLocks noChangeArrowheads="1"/>
          </p:cNvSpPr>
          <p:nvPr/>
        </p:nvSpPr>
        <p:spPr bwMode="auto">
          <a:xfrm>
            <a:off x="5181600" y="2209800"/>
            <a:ext cx="3733800" cy="3581400"/>
          </a:xfrm>
          <a:prstGeom prst="rect">
            <a:avLst/>
          </a:prstGeom>
          <a:solidFill>
            <a:schemeClr val="bg1"/>
          </a:solidFill>
          <a:ln w="9525">
            <a:solidFill>
              <a:schemeClr val="tx1"/>
            </a:solidFill>
            <a:miter lim="800000"/>
            <a:headEnd/>
            <a:tailEnd/>
          </a:ln>
        </p:spPr>
        <p:txBody>
          <a:bodyPr wrap="none"/>
          <a:lstStyle/>
          <a:p>
            <a:pPr eaLnBrk="0" hangingPunct="0">
              <a:lnSpc>
                <a:spcPct val="90000"/>
              </a:lnSpc>
              <a:spcBef>
                <a:spcPct val="30000"/>
              </a:spcBef>
              <a:buFont typeface="Arial" pitchFamily="34" charset="0"/>
              <a:buChar char="•"/>
            </a:pPr>
            <a:r>
              <a:rPr lang="en-US" sz="1100">
                <a:latin typeface="Verdana" pitchFamily="34" charset="0"/>
              </a:rPr>
              <a:t> Computer Networks</a:t>
            </a:r>
          </a:p>
          <a:p>
            <a:pPr eaLnBrk="0" hangingPunct="0">
              <a:lnSpc>
                <a:spcPct val="90000"/>
              </a:lnSpc>
              <a:spcBef>
                <a:spcPct val="30000"/>
              </a:spcBef>
              <a:buFont typeface="Arial" pitchFamily="34" charset="0"/>
              <a:buChar char="•"/>
            </a:pPr>
            <a:r>
              <a:rPr lang="en-US" sz="1100">
                <a:latin typeface="Verdana" pitchFamily="34" charset="0"/>
              </a:rPr>
              <a:t> Local Area Networks</a:t>
            </a:r>
          </a:p>
          <a:p>
            <a:pPr eaLnBrk="0" hangingPunct="0">
              <a:lnSpc>
                <a:spcPct val="90000"/>
              </a:lnSpc>
              <a:spcBef>
                <a:spcPct val="30000"/>
              </a:spcBef>
              <a:buFont typeface="Arial" pitchFamily="34" charset="0"/>
              <a:buChar char="•"/>
            </a:pPr>
            <a:r>
              <a:rPr lang="en-US" sz="1100">
                <a:latin typeface="Verdana" pitchFamily="34" charset="0"/>
              </a:rPr>
              <a:t> Network Administration</a:t>
            </a:r>
          </a:p>
          <a:p>
            <a:pPr eaLnBrk="0" hangingPunct="0">
              <a:lnSpc>
                <a:spcPct val="90000"/>
              </a:lnSpc>
              <a:spcBef>
                <a:spcPct val="30000"/>
              </a:spcBef>
              <a:buFont typeface="Arial" pitchFamily="34" charset="0"/>
              <a:buChar char="•"/>
            </a:pPr>
            <a:r>
              <a:rPr lang="en-US" sz="1100">
                <a:latin typeface="Verdana" pitchFamily="34" charset="0"/>
              </a:rPr>
              <a:t> Analog VLSI Design</a:t>
            </a:r>
          </a:p>
          <a:p>
            <a:pPr eaLnBrk="0" hangingPunct="0">
              <a:lnSpc>
                <a:spcPct val="90000"/>
              </a:lnSpc>
              <a:spcBef>
                <a:spcPct val="30000"/>
              </a:spcBef>
              <a:buFont typeface="Arial" pitchFamily="34" charset="0"/>
              <a:buChar char="•"/>
            </a:pPr>
            <a:r>
              <a:rPr lang="en-US" sz="1100">
                <a:latin typeface="Verdana" pitchFamily="34" charset="0"/>
              </a:rPr>
              <a:t> VLSI (Very Large Scale Inegration)</a:t>
            </a:r>
          </a:p>
          <a:p>
            <a:pPr eaLnBrk="0" hangingPunct="0">
              <a:lnSpc>
                <a:spcPct val="90000"/>
              </a:lnSpc>
              <a:spcBef>
                <a:spcPct val="30000"/>
              </a:spcBef>
              <a:buFont typeface="Arial" pitchFamily="34" charset="0"/>
              <a:buChar char="•"/>
            </a:pPr>
            <a:r>
              <a:rPr lang="en-US" sz="1100">
                <a:latin typeface="Verdana" pitchFamily="34" charset="0"/>
              </a:rPr>
              <a:t> Windows Programming</a:t>
            </a:r>
          </a:p>
          <a:p>
            <a:pPr eaLnBrk="0" hangingPunct="0">
              <a:lnSpc>
                <a:spcPct val="90000"/>
              </a:lnSpc>
              <a:spcBef>
                <a:spcPct val="30000"/>
              </a:spcBef>
              <a:buFont typeface="Arial" pitchFamily="34" charset="0"/>
              <a:buChar char="•"/>
            </a:pPr>
            <a:r>
              <a:rPr lang="en-US" sz="1100">
                <a:latin typeface="Verdana" pitchFamily="34" charset="0"/>
              </a:rPr>
              <a:t> Unix System Programming</a:t>
            </a:r>
          </a:p>
          <a:p>
            <a:pPr eaLnBrk="0" hangingPunct="0">
              <a:lnSpc>
                <a:spcPct val="90000"/>
              </a:lnSpc>
              <a:spcBef>
                <a:spcPct val="30000"/>
              </a:spcBef>
              <a:buFont typeface="Arial" pitchFamily="34" charset="0"/>
              <a:buChar char="•"/>
            </a:pPr>
            <a:r>
              <a:rPr lang="en-US" sz="1100">
                <a:latin typeface="Verdana" pitchFamily="34" charset="0"/>
              </a:rPr>
              <a:t> Image Processing</a:t>
            </a:r>
          </a:p>
          <a:p>
            <a:pPr eaLnBrk="0" hangingPunct="0">
              <a:lnSpc>
                <a:spcPct val="90000"/>
              </a:lnSpc>
              <a:spcBef>
                <a:spcPct val="30000"/>
              </a:spcBef>
              <a:buFont typeface="Arial" pitchFamily="34" charset="0"/>
              <a:buChar char="•"/>
            </a:pPr>
            <a:r>
              <a:rPr lang="en-US" sz="1100">
                <a:latin typeface="Verdana" pitchFamily="34" charset="0"/>
              </a:rPr>
              <a:t> Software Engineering</a:t>
            </a:r>
          </a:p>
          <a:p>
            <a:pPr eaLnBrk="0" hangingPunct="0">
              <a:lnSpc>
                <a:spcPct val="90000"/>
              </a:lnSpc>
              <a:spcBef>
                <a:spcPct val="30000"/>
              </a:spcBef>
              <a:buFont typeface="Arial" pitchFamily="34" charset="0"/>
              <a:buChar char="•"/>
            </a:pPr>
            <a:r>
              <a:rPr lang="en-US" sz="1100">
                <a:latin typeface="Verdana" pitchFamily="34" charset="0"/>
              </a:rPr>
              <a:t> Java Programming</a:t>
            </a:r>
          </a:p>
          <a:p>
            <a:pPr eaLnBrk="0" hangingPunct="0">
              <a:lnSpc>
                <a:spcPct val="90000"/>
              </a:lnSpc>
              <a:spcBef>
                <a:spcPct val="30000"/>
              </a:spcBef>
              <a:buFont typeface="Arial" pitchFamily="34" charset="0"/>
              <a:buChar char="•"/>
            </a:pPr>
            <a:r>
              <a:rPr lang="en-US" sz="1100">
                <a:latin typeface="Verdana" pitchFamily="34" charset="0"/>
              </a:rPr>
              <a:t> Network Security</a:t>
            </a:r>
          </a:p>
          <a:p>
            <a:pPr eaLnBrk="0" hangingPunct="0">
              <a:lnSpc>
                <a:spcPct val="90000"/>
              </a:lnSpc>
              <a:spcBef>
                <a:spcPct val="30000"/>
              </a:spcBef>
              <a:buFont typeface="Arial" pitchFamily="34" charset="0"/>
              <a:buChar char="•"/>
            </a:pPr>
            <a:r>
              <a:rPr lang="en-US" sz="1100">
                <a:latin typeface="Verdana" pitchFamily="34" charset="0"/>
              </a:rPr>
              <a:t> Robotics</a:t>
            </a:r>
          </a:p>
          <a:p>
            <a:pPr eaLnBrk="0" hangingPunct="0">
              <a:lnSpc>
                <a:spcPct val="90000"/>
              </a:lnSpc>
              <a:spcBef>
                <a:spcPct val="30000"/>
              </a:spcBef>
              <a:buFont typeface="Arial" pitchFamily="34" charset="0"/>
              <a:buChar char="•"/>
            </a:pPr>
            <a:r>
              <a:rPr lang="en-US" sz="1100">
                <a:latin typeface="Verdana" pitchFamily="34" charset="0"/>
              </a:rPr>
              <a:t> Advanced Robotics</a:t>
            </a:r>
          </a:p>
          <a:p>
            <a:pPr eaLnBrk="0" hangingPunct="0">
              <a:lnSpc>
                <a:spcPct val="90000"/>
              </a:lnSpc>
              <a:spcBef>
                <a:spcPct val="30000"/>
              </a:spcBef>
              <a:buFont typeface="Arial" pitchFamily="34" charset="0"/>
              <a:buChar char="•"/>
            </a:pPr>
            <a:r>
              <a:rPr lang="en-US" sz="1100">
                <a:latin typeface="Verdana" pitchFamily="34" charset="0"/>
              </a:rPr>
              <a:t> Mobile Communication</a:t>
            </a:r>
          </a:p>
          <a:p>
            <a:pPr eaLnBrk="0" hangingPunct="0">
              <a:lnSpc>
                <a:spcPct val="90000"/>
              </a:lnSpc>
              <a:spcBef>
                <a:spcPct val="30000"/>
              </a:spcBef>
              <a:buFont typeface="Arial" pitchFamily="34" charset="0"/>
              <a:buChar char="•"/>
            </a:pPr>
            <a:r>
              <a:rPr lang="en-US" sz="1100">
                <a:latin typeface="Verdana" pitchFamily="34" charset="0"/>
              </a:rPr>
              <a:t> Wireless Communication</a:t>
            </a:r>
          </a:p>
        </p:txBody>
      </p:sp>
      <p:sp>
        <p:nvSpPr>
          <p:cNvPr id="309267" name="Text Box 19"/>
          <p:cNvSpPr txBox="1">
            <a:spLocks noChangeArrowheads="1"/>
          </p:cNvSpPr>
          <p:nvPr/>
        </p:nvSpPr>
        <p:spPr bwMode="auto">
          <a:xfrm>
            <a:off x="228600" y="6172200"/>
            <a:ext cx="6096000" cy="523875"/>
          </a:xfrm>
          <a:prstGeom prst="rect">
            <a:avLst/>
          </a:prstGeom>
          <a:noFill/>
          <a:ln w="9525">
            <a:noFill/>
            <a:miter lim="800000"/>
            <a:headEnd/>
            <a:tailEnd/>
          </a:ln>
          <a:effectLst/>
        </p:spPr>
        <p:txBody>
          <a:bodyPr anchor="ctr">
            <a:spAutoFit/>
          </a:bodyPr>
          <a:lstStyle/>
          <a:p>
            <a:pPr algn="ctr"/>
            <a:r>
              <a:rPr lang="en-US" sz="1400" b="1">
                <a:solidFill>
                  <a:schemeClr val="accent2"/>
                </a:solidFill>
                <a:effectLst>
                  <a:outerShdw blurRad="38100" dist="38100" dir="2700000" algn="tl">
                    <a:srgbClr val="C0C0C0"/>
                  </a:outerShdw>
                </a:effectLst>
                <a:latin typeface="Verdana" pitchFamily="34" charset="0"/>
              </a:rPr>
              <a:t>*Minimum Total Credits Required = 34 for Graduation</a:t>
            </a:r>
          </a:p>
          <a:p>
            <a:pPr algn="ctr"/>
            <a:r>
              <a:rPr lang="en-US" sz="1400" b="1">
                <a:solidFill>
                  <a:schemeClr val="accent2"/>
                </a:solidFill>
                <a:effectLst>
                  <a:outerShdw blurRad="38100" dist="38100" dir="2700000" algn="tl">
                    <a:srgbClr val="C0C0C0"/>
                  </a:outerShdw>
                </a:effectLst>
                <a:latin typeface="Verdana" pitchFamily="34" charset="0"/>
              </a:rPr>
              <a:t> </a:t>
            </a:r>
            <a:endParaRPr lang="en-US" sz="2400">
              <a:solidFill>
                <a:schemeClr val="accent2"/>
              </a:solidFill>
              <a:effectLst>
                <a:outerShdw blurRad="38100" dist="38100" dir="2700000" algn="tl">
                  <a:srgbClr val="C0C0C0"/>
                </a:outerShdw>
              </a:effectLst>
              <a:latin typeface="Times New Roman" pitchFamily="18" charset="0"/>
            </a:endParaRPr>
          </a:p>
        </p:txBody>
      </p:sp>
      <p:sp>
        <p:nvSpPr>
          <p:cNvPr id="14347" name="Rectangle 20"/>
          <p:cNvSpPr>
            <a:spLocks noChangeArrowheads="1"/>
          </p:cNvSpPr>
          <p:nvPr/>
        </p:nvSpPr>
        <p:spPr bwMode="auto">
          <a:xfrm>
            <a:off x="5181600" y="5791200"/>
            <a:ext cx="3733800" cy="385763"/>
          </a:xfrm>
          <a:prstGeom prst="rect">
            <a:avLst/>
          </a:prstGeom>
          <a:solidFill>
            <a:srgbClr val="FFFF99"/>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309270" name="Text Box 22"/>
          <p:cNvSpPr txBox="1">
            <a:spLocks noChangeArrowheads="1"/>
          </p:cNvSpPr>
          <p:nvPr/>
        </p:nvSpPr>
        <p:spPr bwMode="auto">
          <a:xfrm>
            <a:off x="5334000" y="5791200"/>
            <a:ext cx="2489200" cy="292100"/>
          </a:xfrm>
          <a:prstGeom prst="rect">
            <a:avLst/>
          </a:prstGeom>
          <a:noFill/>
          <a:ln w="9525">
            <a:noFill/>
            <a:miter lim="800000"/>
            <a:headEnd/>
            <a:tailEnd/>
          </a:ln>
          <a:effectLst/>
        </p:spPr>
        <p:txBody>
          <a:bodyPr wrap="none">
            <a:spAutoFit/>
          </a:bodyPr>
          <a:lstStyle/>
          <a:p>
            <a:pPr>
              <a:defRPr/>
            </a:pPr>
            <a:r>
              <a:rPr lang="en-US" sz="1300" dirty="0">
                <a:solidFill>
                  <a:schemeClr val="accent2"/>
                </a:solidFill>
                <a:effectLst>
                  <a:outerShdw blurRad="38100" dist="38100" dir="2700000" algn="tl">
                    <a:srgbClr val="C0C0C0"/>
                  </a:outerShdw>
                </a:effectLst>
                <a:latin typeface="Verdana" pitchFamily="34" charset="0"/>
                <a:cs typeface="+mn-cs"/>
              </a:rPr>
              <a:t>5 Electives Must Be Chosen</a:t>
            </a:r>
          </a:p>
        </p:txBody>
      </p:sp>
      <p:sp>
        <p:nvSpPr>
          <p:cNvPr id="309271" name="Rectangle 23"/>
          <p:cNvSpPr>
            <a:spLocks noChangeArrowheads="1"/>
          </p:cNvSpPr>
          <p:nvPr/>
        </p:nvSpPr>
        <p:spPr bwMode="auto">
          <a:xfrm>
            <a:off x="5181600" y="1676400"/>
            <a:ext cx="3733800" cy="560388"/>
          </a:xfrm>
          <a:prstGeom prst="rect">
            <a:avLst/>
          </a:prstGeom>
          <a:solidFill>
            <a:srgbClr val="FFFF99"/>
          </a:solidFill>
          <a:ln w="9525">
            <a:solidFill>
              <a:schemeClr val="tx1"/>
            </a:solidFill>
            <a:miter lim="800000"/>
            <a:headEnd/>
            <a:tailEnd/>
          </a:ln>
          <a:effectLst/>
        </p:spPr>
        <p:txBody>
          <a:bodyPr wrap="none" anchor="ctr"/>
          <a:lstStyle/>
          <a:p>
            <a:pPr algn="ctr"/>
            <a:r>
              <a:rPr lang="en-US" sz="1500" b="1">
                <a:solidFill>
                  <a:schemeClr val="accent2"/>
                </a:solidFill>
                <a:effectLst>
                  <a:outerShdw blurRad="38100" dist="38100" dir="2700000" algn="tl">
                    <a:srgbClr val="000000"/>
                  </a:outerShdw>
                </a:effectLst>
                <a:latin typeface="Verdana" pitchFamily="34" charset="0"/>
              </a:rPr>
              <a:t>Choice of Electives</a:t>
            </a:r>
            <a:endParaRPr lang="en-US" sz="2400">
              <a:solidFill>
                <a:schemeClr val="accent2"/>
              </a:solidFill>
              <a:effectLst>
                <a:outerShdw blurRad="38100" dist="38100" dir="2700000" algn="tl">
                  <a:srgbClr val="000000"/>
                </a:outerShdw>
              </a:effectLst>
              <a:latin typeface="Times New Roman" pitchFamily="18" charset="0"/>
            </a:endParaRPr>
          </a:p>
        </p:txBody>
      </p:sp>
      <p:sp>
        <p:nvSpPr>
          <p:cNvPr id="14350" name="TextBox 24"/>
          <p:cNvSpPr txBox="1">
            <a:spLocks noChangeArrowheads="1"/>
          </p:cNvSpPr>
          <p:nvPr/>
        </p:nvSpPr>
        <p:spPr bwMode="auto">
          <a:xfrm>
            <a:off x="685800" y="2209800"/>
            <a:ext cx="4495800" cy="3048000"/>
          </a:xfrm>
          <a:prstGeom prst="rect">
            <a:avLst/>
          </a:prstGeom>
          <a:noFill/>
          <a:ln w="9525">
            <a:noFill/>
            <a:miter lim="800000"/>
            <a:headEnd/>
            <a:tailEnd/>
          </a:ln>
        </p:spPr>
        <p:txBody>
          <a:bodyPr>
            <a:spAutoFit/>
          </a:bodyPr>
          <a:lstStyle/>
          <a:p>
            <a:pPr>
              <a:spcBef>
                <a:spcPct val="50000"/>
              </a:spcBef>
              <a:buFont typeface="Arial" pitchFamily="34" charset="0"/>
              <a:buChar char="•"/>
            </a:pPr>
            <a:endParaRPr lang="en-US" sz="1400" b="1">
              <a:latin typeface="Times New Roman" pitchFamily="18" charset="0"/>
            </a:endParaRPr>
          </a:p>
          <a:p>
            <a:pPr>
              <a:spcBef>
                <a:spcPct val="50000"/>
              </a:spcBef>
              <a:buFont typeface="Arial" pitchFamily="34" charset="0"/>
              <a:buChar char="•"/>
            </a:pPr>
            <a:r>
              <a:rPr lang="en-US" sz="1400" b="1">
                <a:latin typeface="Times New Roman" pitchFamily="18" charset="0"/>
              </a:rPr>
              <a:t> </a:t>
            </a:r>
            <a:r>
              <a:rPr lang="en-US" sz="1500" b="1">
                <a:latin typeface="Times New Roman" pitchFamily="18" charset="0"/>
              </a:rPr>
              <a:t>Advanced Object Oriented Programming Using   </a:t>
            </a:r>
          </a:p>
          <a:p>
            <a:pPr>
              <a:spcBef>
                <a:spcPct val="50000"/>
              </a:spcBef>
            </a:pPr>
            <a:r>
              <a:rPr lang="en-US" sz="1500" b="1">
                <a:latin typeface="Times New Roman" pitchFamily="18" charset="0"/>
              </a:rPr>
              <a:t>  C++</a:t>
            </a:r>
          </a:p>
          <a:p>
            <a:pPr>
              <a:spcBef>
                <a:spcPct val="50000"/>
              </a:spcBef>
              <a:buFont typeface="Arial" pitchFamily="34" charset="0"/>
              <a:buChar char="•"/>
            </a:pPr>
            <a:r>
              <a:rPr lang="en-US" sz="1500" b="1">
                <a:latin typeface="Times New Roman" pitchFamily="18" charset="0"/>
              </a:rPr>
              <a:t> Digital Signal Processing</a:t>
            </a:r>
          </a:p>
          <a:p>
            <a:pPr>
              <a:spcBef>
                <a:spcPct val="50000"/>
              </a:spcBef>
              <a:buFont typeface="Arial" pitchFamily="34" charset="0"/>
              <a:buChar char="•"/>
            </a:pPr>
            <a:r>
              <a:rPr lang="en-US" sz="1500" b="1">
                <a:latin typeface="Times New Roman" pitchFamily="18" charset="0"/>
              </a:rPr>
              <a:t> Computer Architecture</a:t>
            </a:r>
          </a:p>
          <a:p>
            <a:pPr>
              <a:spcBef>
                <a:spcPct val="50000"/>
              </a:spcBef>
              <a:buFont typeface="Arial" pitchFamily="34" charset="0"/>
              <a:buChar char="•"/>
            </a:pPr>
            <a:r>
              <a:rPr lang="en-US" sz="1500" b="1">
                <a:latin typeface="Times New Roman" pitchFamily="18" charset="0"/>
              </a:rPr>
              <a:t> Logic Synthesis Using FPGAs or VLSI Design</a:t>
            </a:r>
          </a:p>
          <a:p>
            <a:pPr>
              <a:spcBef>
                <a:spcPct val="50000"/>
              </a:spcBef>
              <a:buFont typeface="Arial" pitchFamily="34" charset="0"/>
              <a:buChar char="•"/>
            </a:pPr>
            <a:r>
              <a:rPr lang="en-US" sz="1500" b="1">
                <a:latin typeface="Times New Roman" pitchFamily="18" charset="0"/>
              </a:rPr>
              <a:t> Data and Computer Communication</a:t>
            </a:r>
          </a:p>
          <a:p>
            <a:pPr>
              <a:spcBef>
                <a:spcPct val="50000"/>
              </a:spcBef>
              <a:buFont typeface="Arial" pitchFamily="34" charset="0"/>
              <a:buChar char="•"/>
            </a:pPr>
            <a:r>
              <a:rPr lang="en-US" sz="1500" b="1">
                <a:latin typeface="Times New Roman" pitchFamily="18" charset="0"/>
              </a:rPr>
              <a:t> Graduate Project</a:t>
            </a:r>
          </a:p>
          <a:p>
            <a:pPr>
              <a:spcBef>
                <a:spcPct val="50000"/>
              </a:spcBef>
              <a:buFont typeface="Arial" pitchFamily="34" charset="0"/>
              <a:buChar char="•"/>
            </a:pPr>
            <a:r>
              <a:rPr lang="en-US" sz="1500" b="1">
                <a:latin typeface="Times New Roman" pitchFamily="18" charset="0"/>
              </a:rPr>
              <a:t>Engineering Colloquium (1 credit)</a:t>
            </a:r>
          </a:p>
        </p:txBody>
      </p:sp>
      <p:pic>
        <p:nvPicPr>
          <p:cNvPr id="14351" name="Picture 6" descr="UBlogo100x100"/>
          <p:cNvPicPr>
            <a:picLocks noChangeAspect="1" noChangeArrowheads="1"/>
          </p:cNvPicPr>
          <p:nvPr/>
        </p:nvPicPr>
        <p:blipFill>
          <a:blip r:embed="rId3" cstate="print"/>
          <a:srcRect/>
          <a:stretch>
            <a:fillRect/>
          </a:stretch>
        </p:blipFill>
        <p:spPr bwMode="auto">
          <a:xfrm>
            <a:off x="155575" y="307975"/>
            <a:ext cx="1063625" cy="1063625"/>
          </a:xfrm>
          <a:prstGeom prst="rect">
            <a:avLst/>
          </a:prstGeom>
          <a:noFill/>
          <a:ln w="9525">
            <a:noFill/>
            <a:miter lim="800000"/>
            <a:headEnd/>
            <a:tailEnd/>
          </a:ln>
        </p:spPr>
      </p:pic>
      <p:sp>
        <p:nvSpPr>
          <p:cNvPr id="15376" name="Slide Number Placeholder 2"/>
          <p:cNvSpPr>
            <a:spLocks noGrp="1"/>
          </p:cNvSpPr>
          <p:nvPr>
            <p:ph type="sldNum" sz="quarter" idx="10"/>
          </p:nvPr>
        </p:nvSpPr>
        <p:spPr>
          <a:xfrm>
            <a:off x="8534400" y="6324600"/>
            <a:ext cx="381000" cy="476250"/>
          </a:xfrm>
        </p:spPr>
        <p:txBody>
          <a:bodyPr/>
          <a:lstStyle/>
          <a:p>
            <a:fld id="{ADDAB78F-4D30-45DC-A8EA-3149B74529A4}" type="slidenum">
              <a:rPr lang="en-US"/>
              <a:pPr/>
              <a:t>15</a:t>
            </a:fld>
            <a:endParaRPr lang="en-US"/>
          </a:p>
        </p:txBody>
      </p:sp>
      <p:sp>
        <p:nvSpPr>
          <p:cNvPr id="18"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914400" y="381000"/>
            <a:ext cx="8229600" cy="1143000"/>
          </a:xfrm>
          <a:prstGeom prst="rect">
            <a:avLst/>
          </a:prstGeom>
          <a:noFill/>
          <a:ln w="9525">
            <a:noFill/>
            <a:miter lim="800000"/>
            <a:headEnd/>
            <a:tailEnd/>
          </a:ln>
        </p:spPr>
        <p:txBody>
          <a:bodyPr anchor="ctr"/>
          <a:lstStyle/>
          <a:p>
            <a:pPr algn="ctr">
              <a:defRPr/>
            </a:pPr>
            <a:r>
              <a:rPr lang="en-US" sz="3200" b="1" kern="0" dirty="0">
                <a:solidFill>
                  <a:srgbClr val="7030A0"/>
                </a:solidFill>
                <a:effectLst>
                  <a:outerShdw blurRad="38100" dist="38100" dir="2700000" algn="tl">
                    <a:srgbClr val="C0C0C0"/>
                  </a:outerShdw>
                </a:effectLst>
                <a:latin typeface="Verdana" pitchFamily="34" charset="0"/>
                <a:ea typeface="+mj-ea"/>
                <a:cs typeface="+mj-cs"/>
              </a:rPr>
              <a:t>MS – Electrical Engineering Curriculum &amp; Choices*</a:t>
            </a:r>
          </a:p>
        </p:txBody>
      </p:sp>
      <p:sp>
        <p:nvSpPr>
          <p:cNvPr id="1027" name="Rectangle 3"/>
          <p:cNvSpPr>
            <a:spLocks noChangeArrowheads="1"/>
          </p:cNvSpPr>
          <p:nvPr/>
        </p:nvSpPr>
        <p:spPr bwMode="auto">
          <a:xfrm>
            <a:off x="381000" y="1631950"/>
            <a:ext cx="8153400" cy="4984750"/>
          </a:xfrm>
          <a:prstGeom prst="rect">
            <a:avLst/>
          </a:prstGeom>
          <a:noFill/>
          <a:ln w="9525">
            <a:noFill/>
            <a:miter lim="800000"/>
            <a:headEnd/>
            <a:tailEnd/>
          </a:ln>
          <a:effectLst/>
        </p:spPr>
        <p:txBody>
          <a:bodyPr anchor="ctr">
            <a:spAutoFit/>
          </a:bodyPr>
          <a:lstStyle/>
          <a:p>
            <a:pPr marL="342900" indent="-342900">
              <a:buFont typeface="Wingdings" pitchFamily="2" charset="2"/>
              <a:buChar char="§"/>
            </a:pPr>
            <a:r>
              <a:rPr lang="en-US" sz="1400" b="1">
                <a:solidFill>
                  <a:srgbClr val="2F01A3"/>
                </a:solidFill>
                <a:latin typeface="Verdana" pitchFamily="34" charset="0"/>
                <a:cs typeface="Times New Roman" pitchFamily="18" charset="0"/>
              </a:rPr>
              <a:t>Core courses are decided by the student pursuing a particular concentration; courses come from a list of almost 100 different courses; student should be guided by the department's research areas. </a:t>
            </a:r>
            <a:endParaRPr lang="en-US" sz="1400" b="1">
              <a:solidFill>
                <a:srgbClr val="2F01A3"/>
              </a:solidFill>
              <a:latin typeface="Verdana" pitchFamily="34" charset="0"/>
            </a:endParaRPr>
          </a:p>
          <a:p>
            <a:pPr marL="342900" indent="-342900" eaLnBrk="0" hangingPunct="0">
              <a:buFont typeface="Wingdings" pitchFamily="2" charset="2"/>
              <a:buChar char="§"/>
            </a:pPr>
            <a:endParaRPr lang="en-US" sz="1400" b="1">
              <a:solidFill>
                <a:srgbClr val="2F01A3"/>
              </a:solidFill>
              <a:latin typeface="Verdana" pitchFamily="34" charset="0"/>
            </a:endParaRPr>
          </a:p>
          <a:p>
            <a:pPr marL="342900" indent="-342900" eaLnBrk="0" hangingPunct="0">
              <a:buFont typeface="Wingdings" pitchFamily="2" charset="2"/>
              <a:buChar char="§"/>
            </a:pPr>
            <a:r>
              <a:rPr lang="en-US" sz="1400" b="1">
                <a:solidFill>
                  <a:srgbClr val="2F01A3"/>
                </a:solidFill>
                <a:latin typeface="Verdana" pitchFamily="34" charset="0"/>
                <a:cs typeface="Times New Roman" pitchFamily="18" charset="0"/>
              </a:rPr>
              <a:t>All courses are at the 400 or 500 level. </a:t>
            </a:r>
            <a:endParaRPr lang="en-US" sz="1400" b="1">
              <a:solidFill>
                <a:srgbClr val="2F01A3"/>
              </a:solidFill>
              <a:latin typeface="Verdana" pitchFamily="34" charset="0"/>
            </a:endParaRPr>
          </a:p>
          <a:p>
            <a:pPr marL="342900" indent="-342900" eaLnBrk="0" hangingPunct="0">
              <a:buFont typeface="Wingdings" pitchFamily="2" charset="2"/>
              <a:buChar char="§"/>
            </a:pPr>
            <a:endParaRPr lang="en-US" sz="1400" b="1">
              <a:solidFill>
                <a:srgbClr val="2F01A3"/>
              </a:solidFill>
              <a:latin typeface="Verdana" pitchFamily="34" charset="0"/>
            </a:endParaRPr>
          </a:p>
          <a:p>
            <a:pPr marL="342900" indent="-342900" eaLnBrk="0" hangingPunct="0">
              <a:buFont typeface="Wingdings" pitchFamily="2" charset="2"/>
              <a:buChar char="§"/>
            </a:pPr>
            <a:r>
              <a:rPr lang="en-US" sz="1400" b="1">
                <a:solidFill>
                  <a:srgbClr val="2F01A3"/>
                </a:solidFill>
                <a:latin typeface="Verdana" pitchFamily="34" charset="0"/>
                <a:cs typeface="Times New Roman" pitchFamily="18" charset="0"/>
              </a:rPr>
              <a:t>All courses in EE and Computer Science and Computer Engineering are accepted toward the MSEE. </a:t>
            </a:r>
            <a:endParaRPr lang="en-US" sz="1400" b="1">
              <a:solidFill>
                <a:srgbClr val="2F01A3"/>
              </a:solidFill>
              <a:latin typeface="Verdana" pitchFamily="34" charset="0"/>
            </a:endParaRPr>
          </a:p>
          <a:p>
            <a:pPr marL="342900" indent="-342900" eaLnBrk="0" hangingPunct="0">
              <a:buFont typeface="Wingdings" pitchFamily="2" charset="2"/>
              <a:buChar char="§"/>
            </a:pPr>
            <a:endParaRPr lang="en-US" sz="1400" b="1">
              <a:solidFill>
                <a:srgbClr val="2F01A3"/>
              </a:solidFill>
              <a:latin typeface="Verdana" pitchFamily="34" charset="0"/>
            </a:endParaRPr>
          </a:p>
          <a:p>
            <a:pPr marL="342900" indent="-342900" eaLnBrk="0" hangingPunct="0">
              <a:buFont typeface="Wingdings" pitchFamily="2" charset="2"/>
              <a:buChar char="§"/>
            </a:pPr>
            <a:r>
              <a:rPr lang="en-US" sz="1400" b="1">
                <a:solidFill>
                  <a:srgbClr val="2F01A3"/>
                </a:solidFill>
                <a:latin typeface="Verdana" pitchFamily="34" charset="0"/>
                <a:cs typeface="Times New Roman" pitchFamily="18" charset="0"/>
              </a:rPr>
              <a:t>A minimum of 30 credits is required for the MSEE </a:t>
            </a:r>
            <a:endParaRPr lang="en-US" sz="1400" b="1">
              <a:solidFill>
                <a:srgbClr val="2F01A3"/>
              </a:solidFill>
              <a:latin typeface="Verdana" pitchFamily="34" charset="0"/>
            </a:endParaRPr>
          </a:p>
          <a:p>
            <a:pPr marL="342900" indent="-342900" eaLnBrk="0" hangingPunct="0">
              <a:buFont typeface="Wingdings" pitchFamily="2" charset="2"/>
              <a:buChar char="§"/>
            </a:pPr>
            <a:endParaRPr lang="en-US" sz="1400" b="1">
              <a:solidFill>
                <a:srgbClr val="2F01A3"/>
              </a:solidFill>
              <a:latin typeface="Verdana" pitchFamily="34" charset="0"/>
            </a:endParaRPr>
          </a:p>
          <a:p>
            <a:pPr marL="342900" indent="-342900" eaLnBrk="0" hangingPunct="0">
              <a:buFont typeface="Wingdings" pitchFamily="2" charset="2"/>
              <a:buChar char="§"/>
            </a:pPr>
            <a:r>
              <a:rPr lang="en-US" sz="1400" b="1">
                <a:solidFill>
                  <a:srgbClr val="2F01A3"/>
                </a:solidFill>
                <a:latin typeface="Verdana" pitchFamily="34" charset="0"/>
                <a:cs typeface="Times New Roman" pitchFamily="18" charset="0"/>
              </a:rPr>
              <a:t>Master's Project or Thesis is required </a:t>
            </a:r>
            <a:endParaRPr lang="en-US" sz="1400" b="1">
              <a:solidFill>
                <a:srgbClr val="2F01A3"/>
              </a:solidFill>
              <a:latin typeface="Verdana" pitchFamily="34" charset="0"/>
            </a:endParaRPr>
          </a:p>
          <a:p>
            <a:pPr marL="342900" indent="-342900" eaLnBrk="0" hangingPunct="0">
              <a:buFont typeface="Wingdings" pitchFamily="2" charset="2"/>
              <a:buChar char="§"/>
            </a:pPr>
            <a:endParaRPr lang="en-US" sz="1400" b="1">
              <a:solidFill>
                <a:srgbClr val="2F01A3"/>
              </a:solidFill>
              <a:latin typeface="Verdana" pitchFamily="34" charset="0"/>
            </a:endParaRPr>
          </a:p>
          <a:p>
            <a:pPr marL="342900" indent="-342900" eaLnBrk="0" hangingPunct="0">
              <a:buFont typeface="Wingdings" pitchFamily="2" charset="2"/>
              <a:buChar char="§"/>
            </a:pPr>
            <a:r>
              <a:rPr lang="en-US" sz="1400" b="1">
                <a:solidFill>
                  <a:srgbClr val="2F01A3"/>
                </a:solidFill>
                <a:latin typeface="Verdana" pitchFamily="34" charset="0"/>
                <a:cs typeface="Times New Roman" pitchFamily="18" charset="0"/>
              </a:rPr>
              <a:t>One course in either Technology Management or Mechanical Engineering may be taken, but this is not necessary. </a:t>
            </a:r>
          </a:p>
          <a:p>
            <a:pPr marL="342900" indent="-342900" eaLnBrk="0" hangingPunct="0">
              <a:buFont typeface="Wingdings" pitchFamily="2" charset="2"/>
              <a:buChar char="§"/>
            </a:pPr>
            <a:endParaRPr lang="en-US" sz="1400" b="1">
              <a:solidFill>
                <a:srgbClr val="2F01A3"/>
              </a:solidFill>
              <a:latin typeface="Verdana" pitchFamily="34" charset="0"/>
              <a:cs typeface="Times New Roman" pitchFamily="18" charset="0"/>
            </a:endParaRPr>
          </a:p>
          <a:p>
            <a:pPr marL="342900" indent="-342900">
              <a:buFont typeface="Wingdings" pitchFamily="2" charset="2"/>
              <a:buChar char="§"/>
            </a:pPr>
            <a:r>
              <a:rPr lang="en-US" sz="1400" b="1">
                <a:solidFill>
                  <a:srgbClr val="2F01A3"/>
                </a:solidFill>
                <a:latin typeface="Verdana" pitchFamily="34" charset="0"/>
              </a:rPr>
              <a:t>Concentrations available in  Electrical Engineering are:</a:t>
            </a:r>
          </a:p>
          <a:p>
            <a:pPr marL="342900" indent="-342900">
              <a:buFont typeface="Wingdings" pitchFamily="2" charset="2"/>
              <a:buChar char="§"/>
            </a:pPr>
            <a:endParaRPr lang="en-US" sz="1400" b="1">
              <a:solidFill>
                <a:srgbClr val="2F01A3"/>
              </a:solidFill>
              <a:latin typeface="Verdana" pitchFamily="34" charset="0"/>
            </a:endParaRPr>
          </a:p>
          <a:p>
            <a:pPr marL="342900" indent="-342900"/>
            <a:r>
              <a:rPr lang="en-US" sz="1400" b="1">
                <a:solidFill>
                  <a:srgbClr val="2F01A3"/>
                </a:solidFill>
                <a:latin typeface="Verdana" pitchFamily="34" charset="0"/>
              </a:rPr>
              <a:t>	VLSI, Signal Processing, Energy and Power, Medical Electronics, Solar Cells, Electrical Accident Reconstruction, MEMs, Electrical materials/Composites, PLC (Programmable Logic Control)</a:t>
            </a:r>
          </a:p>
          <a:p>
            <a:pPr marL="342900" indent="-342900" eaLnBrk="0" hangingPunct="0"/>
            <a:endParaRPr lang="en-US" sz="1400" b="1">
              <a:solidFill>
                <a:srgbClr val="2F01A3"/>
              </a:solidFill>
              <a:latin typeface="Verdana" pitchFamily="34" charset="0"/>
            </a:endParaRPr>
          </a:p>
          <a:p>
            <a:pPr marL="342900" indent="-342900" eaLnBrk="0" hangingPunct="0"/>
            <a:r>
              <a:rPr lang="en-US" sz="1400">
                <a:solidFill>
                  <a:srgbClr val="2F01A3"/>
                </a:solidFill>
                <a:latin typeface="Verdana" pitchFamily="34" charset="0"/>
                <a:cs typeface="Times New Roman" pitchFamily="18" charset="0"/>
              </a:rPr>
              <a:t> </a:t>
            </a:r>
            <a:endParaRPr lang="en-US" sz="1400">
              <a:solidFill>
                <a:srgbClr val="2F01A3"/>
              </a:solidFill>
              <a:latin typeface="Verdana" pitchFamily="34" charset="0"/>
            </a:endParaRPr>
          </a:p>
        </p:txBody>
      </p:sp>
      <p:sp>
        <p:nvSpPr>
          <p:cNvPr id="15364" name="Line 5"/>
          <p:cNvSpPr>
            <a:spLocks noChangeShapeType="1"/>
          </p:cNvSpPr>
          <p:nvPr/>
        </p:nvSpPr>
        <p:spPr bwMode="auto">
          <a:xfrm>
            <a:off x="0" y="1520825"/>
            <a:ext cx="9144000" cy="0"/>
          </a:xfrm>
          <a:prstGeom prst="line">
            <a:avLst/>
          </a:prstGeom>
          <a:noFill/>
          <a:ln w="57150">
            <a:solidFill>
              <a:srgbClr val="680088"/>
            </a:solidFill>
            <a:round/>
            <a:headEnd/>
            <a:tailEnd/>
          </a:ln>
        </p:spPr>
        <p:txBody>
          <a:bodyPr>
            <a:spAutoFit/>
          </a:bodyPr>
          <a:lstStyle/>
          <a:p>
            <a:endParaRPr lang="en-US"/>
          </a:p>
        </p:txBody>
      </p:sp>
      <p:pic>
        <p:nvPicPr>
          <p:cNvPr id="15365" name="Picture 6" descr="UBlogo100x100"/>
          <p:cNvPicPr>
            <a:picLocks noChangeAspect="1" noChangeArrowheads="1"/>
          </p:cNvPicPr>
          <p:nvPr/>
        </p:nvPicPr>
        <p:blipFill>
          <a:blip r:embed="rId2" cstate="print"/>
          <a:srcRect/>
          <a:stretch>
            <a:fillRect/>
          </a:stretch>
        </p:blipFill>
        <p:spPr bwMode="auto">
          <a:xfrm>
            <a:off x="155575" y="304800"/>
            <a:ext cx="1063625" cy="1063625"/>
          </a:xfrm>
          <a:prstGeom prst="rect">
            <a:avLst/>
          </a:prstGeom>
          <a:noFill/>
          <a:ln w="9525">
            <a:noFill/>
            <a:miter lim="800000"/>
            <a:headEnd/>
            <a:tailEnd/>
          </a:ln>
        </p:spPr>
      </p:pic>
      <p:sp>
        <p:nvSpPr>
          <p:cNvPr id="17414" name="Slide Number Placeholder 2"/>
          <p:cNvSpPr>
            <a:spLocks noGrp="1"/>
          </p:cNvSpPr>
          <p:nvPr>
            <p:ph type="sldNum" sz="quarter" idx="10"/>
          </p:nvPr>
        </p:nvSpPr>
        <p:spPr>
          <a:xfrm>
            <a:off x="8534400" y="6324600"/>
            <a:ext cx="381000" cy="476250"/>
          </a:xfrm>
        </p:spPr>
        <p:txBody>
          <a:bodyPr/>
          <a:lstStyle/>
          <a:p>
            <a:fld id="{84C1191A-DF91-4D4F-97DF-254DE5618C2B}" type="slidenum">
              <a:rPr lang="en-US"/>
              <a:pPr/>
              <a:t>16</a:t>
            </a:fld>
            <a:endParaRPr lang="en-US"/>
          </a:p>
        </p:txBody>
      </p:sp>
      <p:sp>
        <p:nvSpPr>
          <p:cNvPr id="9"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1524000"/>
            <a:ext cx="9144000" cy="5334000"/>
          </a:xfrm>
          <a:prstGeom prst="rect">
            <a:avLst/>
          </a:prstGeom>
          <a:noFill/>
          <a:ln w="12700">
            <a:noFill/>
            <a:miter lim="800000"/>
            <a:headEnd/>
            <a:tailEnd/>
          </a:ln>
        </p:spPr>
        <p:txBody>
          <a:bodyPr wrap="none" anchor="ctr">
            <a:spAutoFit/>
          </a:bodyPr>
          <a:lstStyle/>
          <a:p>
            <a:pPr>
              <a:spcBef>
                <a:spcPct val="50000"/>
              </a:spcBef>
            </a:pPr>
            <a:endParaRPr lang="en-US" sz="2000" b="1">
              <a:solidFill>
                <a:schemeClr val="bg1"/>
              </a:solidFill>
              <a:latin typeface="Times New Roman" pitchFamily="18" charset="0"/>
            </a:endParaRPr>
          </a:p>
        </p:txBody>
      </p:sp>
      <p:sp>
        <p:nvSpPr>
          <p:cNvPr id="309252" name="Rectangle 4"/>
          <p:cNvSpPr>
            <a:spLocks noGrp="1" noChangeArrowheads="1"/>
          </p:cNvSpPr>
          <p:nvPr>
            <p:ph type="title" idx="4294967295"/>
          </p:nvPr>
        </p:nvSpPr>
        <p:spPr>
          <a:xfrm>
            <a:off x="914400" y="381000"/>
            <a:ext cx="8229600" cy="1143000"/>
          </a:xfrm>
        </p:spPr>
        <p:txBody>
          <a:bodyPr/>
          <a:lstStyle/>
          <a:p>
            <a:pPr eaLnBrk="1" hangingPunct="1">
              <a:defRPr/>
            </a:pPr>
            <a:r>
              <a:rPr lang="en-US" sz="3400" b="1" dirty="0" smtClean="0">
                <a:solidFill>
                  <a:srgbClr val="7030A0"/>
                </a:solidFill>
                <a:effectLst>
                  <a:outerShdw blurRad="38100" dist="38100" dir="2700000" algn="tl">
                    <a:srgbClr val="C0C0C0"/>
                  </a:outerShdw>
                </a:effectLst>
                <a:latin typeface="Verdana" pitchFamily="34" charset="0"/>
              </a:rPr>
              <a:t>MS – Mechanical Engineering Curriculum &amp; Choices*</a:t>
            </a:r>
          </a:p>
        </p:txBody>
      </p:sp>
      <p:sp>
        <p:nvSpPr>
          <p:cNvPr id="16388" name="Line 5"/>
          <p:cNvSpPr>
            <a:spLocks noChangeShapeType="1"/>
          </p:cNvSpPr>
          <p:nvPr/>
        </p:nvSpPr>
        <p:spPr bwMode="auto">
          <a:xfrm>
            <a:off x="0" y="1547813"/>
            <a:ext cx="9144000" cy="0"/>
          </a:xfrm>
          <a:prstGeom prst="line">
            <a:avLst/>
          </a:prstGeom>
          <a:noFill/>
          <a:ln w="57150">
            <a:solidFill>
              <a:srgbClr val="680088"/>
            </a:solidFill>
            <a:round/>
            <a:headEnd/>
            <a:tailEnd/>
          </a:ln>
        </p:spPr>
        <p:txBody>
          <a:bodyPr>
            <a:spAutoFit/>
          </a:bodyPr>
          <a:lstStyle/>
          <a:p>
            <a:endParaRPr lang="en-US"/>
          </a:p>
        </p:txBody>
      </p:sp>
      <p:sp>
        <p:nvSpPr>
          <p:cNvPr id="16389" name="Rectangle 7"/>
          <p:cNvSpPr>
            <a:spLocks noChangeArrowheads="1"/>
          </p:cNvSpPr>
          <p:nvPr/>
        </p:nvSpPr>
        <p:spPr bwMode="auto">
          <a:xfrm>
            <a:off x="609600" y="5818188"/>
            <a:ext cx="4572000" cy="384175"/>
          </a:xfrm>
          <a:prstGeom prst="rect">
            <a:avLst/>
          </a:prstGeom>
          <a:solidFill>
            <a:srgbClr val="CCFFCC"/>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309263" name="Rectangle 15"/>
          <p:cNvSpPr>
            <a:spLocks noChangeArrowheads="1"/>
          </p:cNvSpPr>
          <p:nvPr/>
        </p:nvSpPr>
        <p:spPr bwMode="auto">
          <a:xfrm>
            <a:off x="609600" y="1703388"/>
            <a:ext cx="4572000" cy="542925"/>
          </a:xfrm>
          <a:prstGeom prst="rect">
            <a:avLst/>
          </a:prstGeom>
          <a:solidFill>
            <a:srgbClr val="CCFFCC"/>
          </a:solidFill>
          <a:ln w="9525">
            <a:solidFill>
              <a:schemeClr val="tx1"/>
            </a:solidFill>
            <a:miter lim="800000"/>
            <a:headEnd/>
            <a:tailEnd/>
          </a:ln>
          <a:effectLst/>
        </p:spPr>
        <p:txBody>
          <a:bodyPr wrap="none" anchor="ctr"/>
          <a:lstStyle/>
          <a:p>
            <a:pPr algn="ctr"/>
            <a:r>
              <a:rPr lang="en-US" sz="1500" b="1">
                <a:solidFill>
                  <a:schemeClr val="accent2"/>
                </a:solidFill>
                <a:effectLst>
                  <a:outerShdw blurRad="38100" dist="38100" dir="2700000" algn="tl">
                    <a:srgbClr val="000000"/>
                  </a:outerShdw>
                </a:effectLst>
                <a:latin typeface="Verdana" pitchFamily="34" charset="0"/>
              </a:rPr>
              <a:t>ME Core Courses </a:t>
            </a:r>
            <a:endParaRPr lang="en-US" sz="2400">
              <a:solidFill>
                <a:schemeClr val="accent2"/>
              </a:solidFill>
              <a:effectLst>
                <a:outerShdw blurRad="38100" dist="38100" dir="2700000" algn="tl">
                  <a:srgbClr val="000000"/>
                </a:outerShdw>
              </a:effectLst>
              <a:latin typeface="Times New Roman" pitchFamily="18" charset="0"/>
            </a:endParaRPr>
          </a:p>
        </p:txBody>
      </p:sp>
      <p:sp>
        <p:nvSpPr>
          <p:cNvPr id="16391" name="Line 16"/>
          <p:cNvSpPr>
            <a:spLocks noChangeShapeType="1"/>
          </p:cNvSpPr>
          <p:nvPr/>
        </p:nvSpPr>
        <p:spPr bwMode="auto">
          <a:xfrm>
            <a:off x="609600" y="1703388"/>
            <a:ext cx="0" cy="4495800"/>
          </a:xfrm>
          <a:prstGeom prst="line">
            <a:avLst/>
          </a:prstGeom>
          <a:noFill/>
          <a:ln w="76200">
            <a:solidFill>
              <a:schemeClr val="tx1"/>
            </a:solidFill>
            <a:round/>
            <a:headEnd/>
            <a:tailEnd/>
          </a:ln>
        </p:spPr>
        <p:txBody>
          <a:bodyPr wrap="none" anchor="ctr"/>
          <a:lstStyle/>
          <a:p>
            <a:endParaRPr lang="en-US"/>
          </a:p>
        </p:txBody>
      </p:sp>
      <p:sp>
        <p:nvSpPr>
          <p:cNvPr id="16392" name="Rectangle 17"/>
          <p:cNvSpPr>
            <a:spLocks noChangeArrowheads="1"/>
          </p:cNvSpPr>
          <p:nvPr/>
        </p:nvSpPr>
        <p:spPr bwMode="auto">
          <a:xfrm>
            <a:off x="5181600" y="2236788"/>
            <a:ext cx="3733800" cy="3581400"/>
          </a:xfrm>
          <a:prstGeom prst="rect">
            <a:avLst/>
          </a:prstGeom>
          <a:solidFill>
            <a:schemeClr val="bg1"/>
          </a:solidFill>
          <a:ln w="9525">
            <a:solidFill>
              <a:schemeClr val="tx1"/>
            </a:solidFill>
            <a:miter lim="800000"/>
            <a:headEnd/>
            <a:tailEnd/>
          </a:ln>
        </p:spPr>
        <p:txBody>
          <a:bodyPr wrap="none"/>
          <a:lstStyle/>
          <a:p>
            <a:r>
              <a:rPr lang="en-US" sz="1100" b="1">
                <a:latin typeface="Verdana" pitchFamily="34" charset="0"/>
              </a:rPr>
              <a:t>Design Management Concentration Area </a:t>
            </a:r>
          </a:p>
          <a:p>
            <a:r>
              <a:rPr lang="en-US" sz="1100">
                <a:latin typeface="Verdana" pitchFamily="34" charset="0"/>
              </a:rPr>
              <a:t>(Take 3 credits from Traditional Core Courses)</a:t>
            </a:r>
          </a:p>
          <a:p>
            <a:pPr>
              <a:buFont typeface="Arial" pitchFamily="34" charset="0"/>
              <a:buChar char="•"/>
            </a:pPr>
            <a:r>
              <a:rPr lang="en-US" sz="1100">
                <a:latin typeface="Verdana" pitchFamily="34" charset="0"/>
              </a:rPr>
              <a:t> Computer Aided Engineering/Design</a:t>
            </a:r>
          </a:p>
          <a:p>
            <a:pPr>
              <a:buFont typeface="Arial" pitchFamily="34" charset="0"/>
              <a:buChar char="•"/>
            </a:pPr>
            <a:r>
              <a:rPr lang="en-US" sz="1100">
                <a:latin typeface="Verdana" pitchFamily="34" charset="0"/>
              </a:rPr>
              <a:t> Advanced CAE/CAD Projects</a:t>
            </a:r>
          </a:p>
          <a:p>
            <a:pPr>
              <a:buFont typeface="Arial" pitchFamily="34" charset="0"/>
              <a:buChar char="•"/>
            </a:pPr>
            <a:r>
              <a:rPr lang="en-US" sz="1100">
                <a:latin typeface="Verdana" pitchFamily="34" charset="0"/>
              </a:rPr>
              <a:t> CAM &amp; NC Machining</a:t>
            </a:r>
          </a:p>
          <a:p>
            <a:pPr>
              <a:buFont typeface="Arial" pitchFamily="34" charset="0"/>
              <a:buChar char="•"/>
            </a:pPr>
            <a:r>
              <a:rPr lang="en-US" sz="1100">
                <a:latin typeface="Verdana" pitchFamily="34" charset="0"/>
              </a:rPr>
              <a:t> Design &amp; Innovation</a:t>
            </a:r>
          </a:p>
          <a:p>
            <a:pPr>
              <a:buFont typeface="Arial" pitchFamily="34" charset="0"/>
              <a:buChar char="•"/>
            </a:pPr>
            <a:r>
              <a:rPr lang="en-US" sz="1100">
                <a:latin typeface="Verdana" pitchFamily="34" charset="0"/>
              </a:rPr>
              <a:t> Ergonomics</a:t>
            </a:r>
          </a:p>
          <a:p>
            <a:pPr>
              <a:buFont typeface="Arial" pitchFamily="34" charset="0"/>
              <a:buChar char="•"/>
            </a:pPr>
            <a:r>
              <a:rPr lang="en-US" sz="1100">
                <a:latin typeface="Verdana" pitchFamily="34" charset="0"/>
              </a:rPr>
              <a:t> Intellectual Property &amp; Technology</a:t>
            </a:r>
          </a:p>
          <a:p>
            <a:r>
              <a:rPr lang="en-US" sz="1100" b="1">
                <a:latin typeface="Verdana" pitchFamily="34" charset="0"/>
              </a:rPr>
              <a:t>Manufacturing Management Concentration </a:t>
            </a:r>
          </a:p>
          <a:p>
            <a:r>
              <a:rPr lang="en-US" sz="1100" b="1">
                <a:latin typeface="Verdana" pitchFamily="34" charset="0"/>
              </a:rPr>
              <a:t>Area</a:t>
            </a:r>
          </a:p>
          <a:p>
            <a:r>
              <a:rPr lang="en-US" sz="1100">
                <a:latin typeface="Verdana" pitchFamily="34" charset="0"/>
              </a:rPr>
              <a:t>(Take 3 credits from Traditional Core Courses)</a:t>
            </a:r>
          </a:p>
          <a:p>
            <a:pPr>
              <a:buFont typeface="Arial" pitchFamily="34" charset="0"/>
              <a:buChar char="•"/>
            </a:pPr>
            <a:r>
              <a:rPr lang="en-US" sz="1100">
                <a:latin typeface="Verdana" pitchFamily="34" charset="0"/>
              </a:rPr>
              <a:t> Materials &amp; Methods in Manufacturing</a:t>
            </a:r>
          </a:p>
          <a:p>
            <a:pPr>
              <a:buFont typeface="Arial" pitchFamily="34" charset="0"/>
              <a:buChar char="•"/>
            </a:pPr>
            <a:r>
              <a:rPr lang="en-US" sz="1100">
                <a:latin typeface="Verdana" pitchFamily="34" charset="0"/>
              </a:rPr>
              <a:t> Advanced CAE/CAD Projects</a:t>
            </a:r>
          </a:p>
          <a:p>
            <a:pPr>
              <a:buFont typeface="Arial" pitchFamily="34" charset="0"/>
              <a:buChar char="•"/>
            </a:pPr>
            <a:r>
              <a:rPr lang="en-US" sz="1100">
                <a:latin typeface="Verdana" pitchFamily="34" charset="0"/>
              </a:rPr>
              <a:t> Innovations &amp; Product Development</a:t>
            </a:r>
          </a:p>
          <a:p>
            <a:pPr>
              <a:buFont typeface="Arial" pitchFamily="34" charset="0"/>
              <a:buChar char="•"/>
            </a:pPr>
            <a:r>
              <a:rPr lang="en-US" sz="1100">
                <a:latin typeface="Verdana" pitchFamily="34" charset="0"/>
              </a:rPr>
              <a:t> Production Technology &amp; Techniques</a:t>
            </a:r>
          </a:p>
          <a:p>
            <a:pPr>
              <a:buFont typeface="Arial" pitchFamily="34" charset="0"/>
              <a:buChar char="•"/>
            </a:pPr>
            <a:r>
              <a:rPr lang="en-US" sz="1100">
                <a:latin typeface="Verdana" pitchFamily="34" charset="0"/>
              </a:rPr>
              <a:t> Supply Chain Management</a:t>
            </a:r>
          </a:p>
          <a:p>
            <a:pPr>
              <a:buFont typeface="Arial" pitchFamily="34" charset="0"/>
              <a:buChar char="•"/>
            </a:pPr>
            <a:r>
              <a:rPr lang="en-US" sz="1100">
                <a:latin typeface="Verdana" pitchFamily="34" charset="0"/>
              </a:rPr>
              <a:t> Principles of Logistics and Materials</a:t>
            </a:r>
          </a:p>
          <a:p>
            <a:pPr>
              <a:buFont typeface="Arial" pitchFamily="34" charset="0"/>
              <a:buChar char="•"/>
            </a:pPr>
            <a:r>
              <a:rPr lang="en-US" sz="1100">
                <a:latin typeface="Verdana" pitchFamily="34" charset="0"/>
              </a:rPr>
              <a:t> Manufacturing Management</a:t>
            </a:r>
          </a:p>
          <a:p>
            <a:pPr>
              <a:buFont typeface="Arial" pitchFamily="34" charset="0"/>
              <a:buChar char="•"/>
            </a:pPr>
            <a:r>
              <a:rPr lang="en-US" sz="1100">
                <a:latin typeface="Verdana" pitchFamily="34" charset="0"/>
              </a:rPr>
              <a:t> Robotics and Automation</a:t>
            </a:r>
          </a:p>
          <a:p>
            <a:pPr>
              <a:buFont typeface="Arial" pitchFamily="34" charset="0"/>
              <a:buChar char="•"/>
            </a:pPr>
            <a:r>
              <a:rPr lang="en-US" sz="1100">
                <a:latin typeface="Verdana" pitchFamily="34" charset="0"/>
              </a:rPr>
              <a:t> Materials</a:t>
            </a:r>
            <a:endParaRPr lang="en-US" sz="1200">
              <a:latin typeface="Verdana" pitchFamily="34" charset="0"/>
            </a:endParaRPr>
          </a:p>
          <a:p>
            <a:endParaRPr lang="en-US" sz="1200"/>
          </a:p>
        </p:txBody>
      </p:sp>
      <p:sp>
        <p:nvSpPr>
          <p:cNvPr id="309267" name="Text Box 19"/>
          <p:cNvSpPr txBox="1">
            <a:spLocks noChangeArrowheads="1"/>
          </p:cNvSpPr>
          <p:nvPr/>
        </p:nvSpPr>
        <p:spPr bwMode="auto">
          <a:xfrm>
            <a:off x="152400" y="6257925"/>
            <a:ext cx="6248400" cy="523875"/>
          </a:xfrm>
          <a:prstGeom prst="rect">
            <a:avLst/>
          </a:prstGeom>
          <a:noFill/>
          <a:ln w="9525">
            <a:noFill/>
            <a:miter lim="800000"/>
            <a:headEnd/>
            <a:tailEnd/>
          </a:ln>
          <a:effectLst/>
        </p:spPr>
        <p:txBody>
          <a:bodyPr anchor="ctr">
            <a:spAutoFit/>
          </a:bodyPr>
          <a:lstStyle/>
          <a:p>
            <a:pPr algn="ctr"/>
            <a:r>
              <a:rPr lang="en-US" sz="1400" b="1">
                <a:solidFill>
                  <a:schemeClr val="accent2"/>
                </a:solidFill>
                <a:effectLst>
                  <a:outerShdw blurRad="38100" dist="38100" dir="2700000" algn="tl">
                    <a:srgbClr val="C0C0C0"/>
                  </a:outerShdw>
                </a:effectLst>
                <a:latin typeface="Verdana" pitchFamily="34" charset="0"/>
              </a:rPr>
              <a:t>*Minimum Total Credits Required = 30 for Graduation</a:t>
            </a:r>
          </a:p>
          <a:p>
            <a:pPr algn="ctr"/>
            <a:r>
              <a:rPr lang="en-US" sz="1400" b="1">
                <a:solidFill>
                  <a:schemeClr val="accent2"/>
                </a:solidFill>
                <a:effectLst>
                  <a:outerShdw blurRad="38100" dist="38100" dir="2700000" algn="tl">
                    <a:srgbClr val="C0C0C0"/>
                  </a:outerShdw>
                </a:effectLst>
                <a:latin typeface="Verdana" pitchFamily="34" charset="0"/>
              </a:rPr>
              <a:t> </a:t>
            </a:r>
            <a:endParaRPr lang="en-US" sz="2400">
              <a:solidFill>
                <a:schemeClr val="accent2"/>
              </a:solidFill>
              <a:effectLst>
                <a:outerShdw blurRad="38100" dist="38100" dir="2700000" algn="tl">
                  <a:srgbClr val="C0C0C0"/>
                </a:outerShdw>
              </a:effectLst>
              <a:latin typeface="Times New Roman" pitchFamily="18" charset="0"/>
            </a:endParaRPr>
          </a:p>
        </p:txBody>
      </p:sp>
      <p:sp>
        <p:nvSpPr>
          <p:cNvPr id="16394" name="Rectangle 20"/>
          <p:cNvSpPr>
            <a:spLocks noChangeArrowheads="1"/>
          </p:cNvSpPr>
          <p:nvPr/>
        </p:nvSpPr>
        <p:spPr bwMode="auto">
          <a:xfrm>
            <a:off x="5181600" y="5818188"/>
            <a:ext cx="3733800" cy="385762"/>
          </a:xfrm>
          <a:prstGeom prst="rect">
            <a:avLst/>
          </a:prstGeom>
          <a:solidFill>
            <a:srgbClr val="FFFF99"/>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309271" name="Rectangle 23"/>
          <p:cNvSpPr>
            <a:spLocks noChangeArrowheads="1"/>
          </p:cNvSpPr>
          <p:nvPr/>
        </p:nvSpPr>
        <p:spPr bwMode="auto">
          <a:xfrm>
            <a:off x="5181600" y="1703388"/>
            <a:ext cx="3733800" cy="560387"/>
          </a:xfrm>
          <a:prstGeom prst="rect">
            <a:avLst/>
          </a:prstGeom>
          <a:solidFill>
            <a:srgbClr val="FFFF99"/>
          </a:solidFill>
          <a:ln w="9525">
            <a:solidFill>
              <a:schemeClr val="tx1"/>
            </a:solidFill>
            <a:miter lim="800000"/>
            <a:headEnd/>
            <a:tailEnd/>
          </a:ln>
          <a:effectLst/>
        </p:spPr>
        <p:txBody>
          <a:bodyPr wrap="none" anchor="ctr"/>
          <a:lstStyle/>
          <a:p>
            <a:pPr algn="ctr"/>
            <a:endParaRPr lang="en-US" sz="1500" b="1">
              <a:solidFill>
                <a:schemeClr val="accent2"/>
              </a:solidFill>
              <a:effectLst>
                <a:outerShdw blurRad="38100" dist="38100" dir="2700000" algn="tl">
                  <a:srgbClr val="000000"/>
                </a:outerShdw>
              </a:effectLst>
              <a:latin typeface="Verdana" pitchFamily="34" charset="0"/>
            </a:endParaRPr>
          </a:p>
          <a:p>
            <a:pPr algn="ctr"/>
            <a:r>
              <a:rPr lang="en-US" sz="1500" b="1">
                <a:solidFill>
                  <a:schemeClr val="accent2"/>
                </a:solidFill>
                <a:effectLst>
                  <a:outerShdw blurRad="38100" dist="38100" dir="2700000" algn="tl">
                    <a:srgbClr val="000000"/>
                  </a:outerShdw>
                </a:effectLst>
                <a:latin typeface="Verdana" pitchFamily="34" charset="0"/>
              </a:rPr>
              <a:t>Choice of Concentrations </a:t>
            </a:r>
          </a:p>
          <a:p>
            <a:pPr algn="ctr"/>
            <a:endParaRPr lang="en-US" sz="2400">
              <a:solidFill>
                <a:schemeClr val="accent2"/>
              </a:solidFill>
              <a:effectLst>
                <a:outerShdw blurRad="38100" dist="38100" dir="2700000" algn="tl">
                  <a:srgbClr val="000000"/>
                </a:outerShdw>
              </a:effectLst>
              <a:latin typeface="Times New Roman" pitchFamily="18" charset="0"/>
            </a:endParaRPr>
          </a:p>
        </p:txBody>
      </p:sp>
      <p:sp>
        <p:nvSpPr>
          <p:cNvPr id="16396" name="TextBox 24"/>
          <p:cNvSpPr txBox="1">
            <a:spLocks noChangeArrowheads="1"/>
          </p:cNvSpPr>
          <p:nvPr/>
        </p:nvSpPr>
        <p:spPr bwMode="auto">
          <a:xfrm>
            <a:off x="685800" y="2236788"/>
            <a:ext cx="4495800" cy="3208337"/>
          </a:xfrm>
          <a:prstGeom prst="rect">
            <a:avLst/>
          </a:prstGeom>
          <a:noFill/>
          <a:ln w="9525">
            <a:noFill/>
            <a:miter lim="800000"/>
            <a:headEnd/>
            <a:tailEnd/>
          </a:ln>
        </p:spPr>
        <p:txBody>
          <a:bodyPr>
            <a:spAutoFit/>
          </a:bodyPr>
          <a:lstStyle/>
          <a:p>
            <a:pPr>
              <a:lnSpc>
                <a:spcPct val="150000"/>
              </a:lnSpc>
              <a:buFont typeface="Arial" pitchFamily="34" charset="0"/>
              <a:buChar char="•"/>
            </a:pPr>
            <a:r>
              <a:rPr lang="en-US" sz="1500" b="1">
                <a:latin typeface="Times New Roman" pitchFamily="18" charset="0"/>
                <a:cs typeface="Times New Roman" pitchFamily="18" charset="0"/>
              </a:rPr>
              <a:t> </a:t>
            </a:r>
            <a:r>
              <a:rPr lang="en-US" sz="1500" b="1">
                <a:latin typeface="Verdana" pitchFamily="34" charset="0"/>
                <a:cs typeface="Times New Roman" pitchFamily="18" charset="0"/>
              </a:rPr>
              <a:t>Traditional Concentration Area</a:t>
            </a:r>
          </a:p>
          <a:p>
            <a:pPr>
              <a:lnSpc>
                <a:spcPct val="150000"/>
              </a:lnSpc>
              <a:buFont typeface="Arial" pitchFamily="34" charset="0"/>
              <a:buChar char="•"/>
            </a:pPr>
            <a:r>
              <a:rPr lang="en-US" sz="1500" b="1">
                <a:latin typeface="Verdana" pitchFamily="34" charset="0"/>
                <a:cs typeface="Times New Roman" pitchFamily="18" charset="0"/>
              </a:rPr>
              <a:t> MEEG 410 Advanced Fluid Dynamics</a:t>
            </a:r>
          </a:p>
          <a:p>
            <a:pPr>
              <a:lnSpc>
                <a:spcPct val="150000"/>
              </a:lnSpc>
              <a:buFont typeface="Arial" pitchFamily="34" charset="0"/>
              <a:buChar char="•"/>
            </a:pPr>
            <a:r>
              <a:rPr lang="en-US" sz="1500" b="1">
                <a:latin typeface="Verdana" pitchFamily="34" charset="0"/>
                <a:cs typeface="Times New Roman" pitchFamily="18" charset="0"/>
              </a:rPr>
              <a:t> MEEG 452 Advanced Vibration</a:t>
            </a:r>
          </a:p>
          <a:p>
            <a:pPr>
              <a:lnSpc>
                <a:spcPct val="150000"/>
              </a:lnSpc>
              <a:buFont typeface="Arial" pitchFamily="34" charset="0"/>
              <a:buChar char="•"/>
            </a:pPr>
            <a:r>
              <a:rPr lang="en-US" sz="1500" b="1">
                <a:latin typeface="Verdana" pitchFamily="34" charset="0"/>
                <a:cs typeface="Times New Roman" pitchFamily="18" charset="0"/>
              </a:rPr>
              <a:t> MEEG 453 Finite Element Methods</a:t>
            </a:r>
          </a:p>
          <a:p>
            <a:pPr>
              <a:lnSpc>
                <a:spcPct val="150000"/>
              </a:lnSpc>
              <a:buFont typeface="Arial" pitchFamily="34" charset="0"/>
              <a:buChar char="•"/>
            </a:pPr>
            <a:r>
              <a:rPr lang="en-US" sz="1500" b="1">
                <a:latin typeface="Verdana" pitchFamily="34" charset="0"/>
                <a:cs typeface="Times New Roman" pitchFamily="18" charset="0"/>
              </a:rPr>
              <a:t> MEEG 454 Advanced Dynamics</a:t>
            </a:r>
          </a:p>
          <a:p>
            <a:pPr>
              <a:lnSpc>
                <a:spcPct val="150000"/>
              </a:lnSpc>
              <a:buFont typeface="Arial" pitchFamily="34" charset="0"/>
              <a:buChar char="•"/>
            </a:pPr>
            <a:r>
              <a:rPr lang="en-US" sz="1500" b="1">
                <a:latin typeface="Verdana" pitchFamily="34" charset="0"/>
                <a:cs typeface="Times New Roman" pitchFamily="18" charset="0"/>
              </a:rPr>
              <a:t> MEEG 463 Advanced Heat Transfer</a:t>
            </a:r>
          </a:p>
          <a:p>
            <a:pPr>
              <a:lnSpc>
                <a:spcPct val="150000"/>
              </a:lnSpc>
              <a:buFont typeface="Arial" pitchFamily="34" charset="0"/>
              <a:buChar char="•"/>
            </a:pPr>
            <a:r>
              <a:rPr lang="en-US" sz="1500" b="1">
                <a:latin typeface="Verdana" pitchFamily="34" charset="0"/>
                <a:cs typeface="Times New Roman" pitchFamily="18" charset="0"/>
              </a:rPr>
              <a:t> Math 401 Advanced Analysis </a:t>
            </a:r>
          </a:p>
          <a:p>
            <a:pPr>
              <a:lnSpc>
                <a:spcPct val="150000"/>
              </a:lnSpc>
              <a:buFont typeface="Arial" pitchFamily="34" charset="0"/>
              <a:buChar char="•"/>
            </a:pPr>
            <a:r>
              <a:rPr lang="en-US" sz="1500" b="1">
                <a:latin typeface="Verdana" pitchFamily="34" charset="0"/>
                <a:cs typeface="Times New Roman" pitchFamily="18" charset="0"/>
              </a:rPr>
              <a:t> Master’s Project</a:t>
            </a:r>
          </a:p>
          <a:p>
            <a:pPr>
              <a:lnSpc>
                <a:spcPct val="150000"/>
              </a:lnSpc>
              <a:buFont typeface="Arial" pitchFamily="34" charset="0"/>
              <a:buChar char="•"/>
            </a:pPr>
            <a:r>
              <a:rPr lang="en-US" sz="1500" b="1">
                <a:latin typeface="Verdana" pitchFamily="34" charset="0"/>
                <a:cs typeface="Times New Roman" pitchFamily="18" charset="0"/>
              </a:rPr>
              <a:t> Engineering Colloquium (1 credit)</a:t>
            </a:r>
          </a:p>
        </p:txBody>
      </p:sp>
      <p:pic>
        <p:nvPicPr>
          <p:cNvPr id="16397" name="Picture 6" descr="UBlogo100x100"/>
          <p:cNvPicPr>
            <a:picLocks noChangeAspect="1" noChangeArrowheads="1"/>
          </p:cNvPicPr>
          <p:nvPr/>
        </p:nvPicPr>
        <p:blipFill>
          <a:blip r:embed="rId3" cstate="print"/>
          <a:srcRect/>
          <a:stretch>
            <a:fillRect/>
          </a:stretch>
        </p:blipFill>
        <p:spPr bwMode="auto">
          <a:xfrm>
            <a:off x="79375" y="231775"/>
            <a:ext cx="1063625" cy="1063625"/>
          </a:xfrm>
          <a:prstGeom prst="rect">
            <a:avLst/>
          </a:prstGeom>
          <a:noFill/>
          <a:ln w="9525">
            <a:noFill/>
            <a:miter lim="800000"/>
            <a:headEnd/>
            <a:tailEnd/>
          </a:ln>
        </p:spPr>
      </p:pic>
      <p:sp>
        <p:nvSpPr>
          <p:cNvPr id="19470" name="Slide Number Placeholder 2"/>
          <p:cNvSpPr>
            <a:spLocks noGrp="1"/>
          </p:cNvSpPr>
          <p:nvPr>
            <p:ph type="sldNum" sz="quarter" idx="10"/>
          </p:nvPr>
        </p:nvSpPr>
        <p:spPr>
          <a:xfrm>
            <a:off x="8534400" y="6324600"/>
            <a:ext cx="381000" cy="476250"/>
          </a:xfrm>
        </p:spPr>
        <p:txBody>
          <a:bodyPr/>
          <a:lstStyle/>
          <a:p>
            <a:fld id="{1B58CECB-8F01-4581-8816-D12BB837372B}" type="slidenum">
              <a:rPr lang="en-US"/>
              <a:pPr/>
              <a:t>17</a:t>
            </a:fld>
            <a:endParaRPr lang="en-US"/>
          </a:p>
        </p:txBody>
      </p:sp>
      <p:sp>
        <p:nvSpPr>
          <p:cNvPr id="17"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914400" y="457200"/>
            <a:ext cx="8229600" cy="1143000"/>
          </a:xfrm>
          <a:prstGeom prst="rect">
            <a:avLst/>
          </a:prstGeom>
          <a:noFill/>
          <a:ln w="9525">
            <a:noFill/>
            <a:miter lim="800000"/>
            <a:headEnd/>
            <a:tailEnd/>
          </a:ln>
        </p:spPr>
        <p:txBody>
          <a:bodyPr anchor="ctr"/>
          <a:lstStyle/>
          <a:p>
            <a:pPr algn="ctr">
              <a:defRPr/>
            </a:pPr>
            <a:r>
              <a:rPr lang="en-US" sz="3200" b="1" kern="0" dirty="0">
                <a:solidFill>
                  <a:srgbClr val="7030A0"/>
                </a:solidFill>
                <a:effectLst>
                  <a:outerShdw blurRad="38100" dist="38100" dir="2700000" algn="tl">
                    <a:srgbClr val="C0C0C0"/>
                  </a:outerShdw>
                </a:effectLst>
                <a:latin typeface="Verdana" pitchFamily="34" charset="0"/>
                <a:ea typeface="+mj-ea"/>
                <a:cs typeface="+mj-cs"/>
              </a:rPr>
              <a:t>MS – Biomedical Engineering  Curriculum &amp; Choices*</a:t>
            </a:r>
          </a:p>
        </p:txBody>
      </p:sp>
      <p:sp>
        <p:nvSpPr>
          <p:cNvPr id="17411" name="Rectangle 3"/>
          <p:cNvSpPr>
            <a:spLocks noChangeArrowheads="1"/>
          </p:cNvSpPr>
          <p:nvPr/>
        </p:nvSpPr>
        <p:spPr bwMode="auto">
          <a:xfrm>
            <a:off x="381000" y="1708150"/>
            <a:ext cx="8153400" cy="4832350"/>
          </a:xfrm>
          <a:prstGeom prst="rect">
            <a:avLst/>
          </a:prstGeom>
          <a:noFill/>
          <a:ln w="9525">
            <a:noFill/>
            <a:miter lim="800000"/>
            <a:headEnd/>
            <a:tailEnd/>
          </a:ln>
        </p:spPr>
        <p:txBody>
          <a:bodyPr anchor="ctr">
            <a:spAutoFit/>
          </a:bodyPr>
          <a:lstStyle/>
          <a:p>
            <a:pPr marL="342900" indent="-342900">
              <a:buFont typeface="Verdana" pitchFamily="34" charset="0"/>
              <a:buChar char="●"/>
            </a:pPr>
            <a:r>
              <a:rPr lang="en-US" sz="1400" b="1">
                <a:solidFill>
                  <a:srgbClr val="2F01A3"/>
                </a:solidFill>
                <a:latin typeface="Verdana" pitchFamily="34" charset="0"/>
                <a:cs typeface="Times New Roman" pitchFamily="18" charset="0"/>
              </a:rPr>
              <a:t>Core courses are decided by the student pursuing a particular concentration; courses come from a list of  several interdisciplinary biomedical engineering courses student should be guided by the  BME program research areas. </a:t>
            </a:r>
            <a:endParaRPr lang="en-US" sz="1400" b="1">
              <a:solidFill>
                <a:srgbClr val="2F01A3"/>
              </a:solidFill>
              <a:latin typeface="Verdana" pitchFamily="34" charset="0"/>
            </a:endParaRPr>
          </a:p>
          <a:p>
            <a:pPr marL="342900" indent="-342900" eaLnBrk="0" hangingPunct="0">
              <a:buFont typeface="Verdana" pitchFamily="34" charset="0"/>
              <a:buChar char="●"/>
            </a:pPr>
            <a:endParaRPr lang="en-US" sz="1400" b="1">
              <a:solidFill>
                <a:srgbClr val="2F01A3"/>
              </a:solidFill>
              <a:latin typeface="Verdana" pitchFamily="34" charset="0"/>
            </a:endParaRPr>
          </a:p>
          <a:p>
            <a:pPr marL="342900" indent="-342900" eaLnBrk="0" hangingPunct="0">
              <a:buFont typeface="Verdana" pitchFamily="34" charset="0"/>
              <a:buChar char="●"/>
            </a:pPr>
            <a:r>
              <a:rPr lang="en-US" sz="1400" b="1">
                <a:solidFill>
                  <a:srgbClr val="2F01A3"/>
                </a:solidFill>
                <a:latin typeface="Verdana" pitchFamily="34" charset="0"/>
                <a:cs typeface="Times New Roman" pitchFamily="18" charset="0"/>
              </a:rPr>
              <a:t>All courses are at the 400 or 500 level and research project is 600 level. </a:t>
            </a:r>
            <a:endParaRPr lang="en-US" sz="1400" b="1">
              <a:solidFill>
                <a:srgbClr val="2F01A3"/>
              </a:solidFill>
              <a:latin typeface="Verdana" pitchFamily="34" charset="0"/>
            </a:endParaRPr>
          </a:p>
          <a:p>
            <a:pPr marL="342900" indent="-342900" eaLnBrk="0" hangingPunct="0">
              <a:buFont typeface="Verdana" pitchFamily="34" charset="0"/>
              <a:buChar char="●"/>
            </a:pPr>
            <a:endParaRPr lang="en-US" sz="1400" b="1">
              <a:solidFill>
                <a:srgbClr val="2F01A3"/>
              </a:solidFill>
              <a:latin typeface="Verdana" pitchFamily="34" charset="0"/>
            </a:endParaRPr>
          </a:p>
          <a:p>
            <a:pPr marL="342900" indent="-342900" eaLnBrk="0" hangingPunct="0">
              <a:buFont typeface="Verdana" pitchFamily="34" charset="0"/>
              <a:buChar char="●"/>
            </a:pPr>
            <a:r>
              <a:rPr lang="en-US" sz="1400" b="1">
                <a:solidFill>
                  <a:srgbClr val="2F01A3"/>
                </a:solidFill>
                <a:latin typeface="Verdana" pitchFamily="34" charset="0"/>
                <a:cs typeface="Times New Roman" pitchFamily="18" charset="0"/>
              </a:rPr>
              <a:t>Many courses in EE, Computer Science and Computer Engineering, TM and ME are accepted in MS BME program.</a:t>
            </a:r>
            <a:endParaRPr lang="en-US" sz="1400" b="1">
              <a:solidFill>
                <a:srgbClr val="2F01A3"/>
              </a:solidFill>
              <a:latin typeface="Verdana" pitchFamily="34" charset="0"/>
            </a:endParaRPr>
          </a:p>
          <a:p>
            <a:pPr marL="342900" indent="-342900" eaLnBrk="0" hangingPunct="0">
              <a:buFont typeface="Verdana" pitchFamily="34" charset="0"/>
              <a:buChar char="●"/>
            </a:pPr>
            <a:endParaRPr lang="en-US" sz="1400" b="1">
              <a:solidFill>
                <a:srgbClr val="2F01A3"/>
              </a:solidFill>
              <a:latin typeface="Verdana" pitchFamily="34" charset="0"/>
            </a:endParaRPr>
          </a:p>
          <a:p>
            <a:pPr marL="342900" indent="-342900" eaLnBrk="0" hangingPunct="0">
              <a:buFont typeface="Verdana" pitchFamily="34" charset="0"/>
              <a:buChar char="●"/>
            </a:pPr>
            <a:r>
              <a:rPr lang="en-US" sz="1400" b="1">
                <a:solidFill>
                  <a:srgbClr val="2F01A3"/>
                </a:solidFill>
                <a:latin typeface="Verdana" pitchFamily="34" charset="0"/>
                <a:cs typeface="Times New Roman" pitchFamily="18" charset="0"/>
              </a:rPr>
              <a:t>A minimum of 33 credits is required for the MSBME </a:t>
            </a:r>
            <a:endParaRPr lang="en-US" sz="1400" b="1">
              <a:solidFill>
                <a:srgbClr val="2F01A3"/>
              </a:solidFill>
              <a:latin typeface="Verdana" pitchFamily="34" charset="0"/>
            </a:endParaRPr>
          </a:p>
          <a:p>
            <a:pPr marL="342900" indent="-342900" eaLnBrk="0" hangingPunct="0">
              <a:buFont typeface="Verdana" pitchFamily="34" charset="0"/>
              <a:buChar char="●"/>
            </a:pPr>
            <a:endParaRPr lang="en-US" sz="1400" b="1">
              <a:solidFill>
                <a:srgbClr val="2F01A3"/>
              </a:solidFill>
              <a:latin typeface="Verdana" pitchFamily="34" charset="0"/>
            </a:endParaRPr>
          </a:p>
          <a:p>
            <a:pPr marL="342900" indent="-342900" eaLnBrk="0" hangingPunct="0">
              <a:buFont typeface="Verdana" pitchFamily="34" charset="0"/>
              <a:buChar char="●"/>
            </a:pPr>
            <a:r>
              <a:rPr lang="en-US" sz="1400" b="1">
                <a:solidFill>
                  <a:srgbClr val="2F01A3"/>
                </a:solidFill>
                <a:latin typeface="Verdana" pitchFamily="34" charset="0"/>
                <a:cs typeface="Times New Roman" pitchFamily="18" charset="0"/>
              </a:rPr>
              <a:t>Team based research project of 6 credit is compulsory</a:t>
            </a:r>
          </a:p>
          <a:p>
            <a:pPr marL="342900" indent="-342900" eaLnBrk="0" hangingPunct="0">
              <a:buFont typeface="Verdana" pitchFamily="34" charset="0"/>
              <a:buChar char="●"/>
            </a:pPr>
            <a:endParaRPr lang="en-US" sz="1400" b="1">
              <a:solidFill>
                <a:srgbClr val="2F01A3"/>
              </a:solidFill>
              <a:latin typeface="Verdana" pitchFamily="34" charset="0"/>
              <a:cs typeface="Times New Roman" pitchFamily="18" charset="0"/>
            </a:endParaRPr>
          </a:p>
          <a:p>
            <a:pPr marL="342900" indent="-342900">
              <a:buFont typeface="Verdana" pitchFamily="34" charset="0"/>
              <a:buChar char="●"/>
            </a:pPr>
            <a:r>
              <a:rPr lang="en-US" sz="1400" b="1">
                <a:solidFill>
                  <a:srgbClr val="2F01A3"/>
                </a:solidFill>
                <a:latin typeface="Verdana" pitchFamily="34" charset="0"/>
              </a:rPr>
              <a:t>Concentrations available in Biomedical Engineering are:</a:t>
            </a:r>
          </a:p>
          <a:p>
            <a:pPr marL="342900" indent="-342900">
              <a:buFont typeface="Verdana" pitchFamily="34" charset="0"/>
              <a:buChar char="●"/>
            </a:pPr>
            <a:endParaRPr lang="en-US" sz="1400" b="1">
              <a:solidFill>
                <a:srgbClr val="2F01A3"/>
              </a:solidFill>
              <a:latin typeface="Verdana" pitchFamily="34" charset="0"/>
            </a:endParaRPr>
          </a:p>
          <a:p>
            <a:pPr marL="342900" indent="-342900">
              <a:buFont typeface="Verdana" pitchFamily="34" charset="0"/>
              <a:buChar char="●"/>
            </a:pPr>
            <a:r>
              <a:rPr lang="en-US" sz="1400" b="1">
                <a:solidFill>
                  <a:srgbClr val="2F01A3"/>
                </a:solidFill>
                <a:latin typeface="Verdana" pitchFamily="34" charset="0"/>
              </a:rPr>
              <a:t>Biomaterials, Tissue Engineering, Bioelectronics and Biomedical Electronics, Biobased Energy and Power, Bio-MEMs, Biosensing, Bioimaging, Biomechanics, Bio-instrumentation, Biorobotics, Electrochemistry in biosystems,  Bio-signaling, Communication in biological systems</a:t>
            </a:r>
          </a:p>
          <a:p>
            <a:pPr marL="342900" indent="-342900" eaLnBrk="0" hangingPunct="0">
              <a:buFont typeface="Verdana" pitchFamily="34" charset="0"/>
              <a:buChar char="●"/>
            </a:pPr>
            <a:endParaRPr lang="en-US" sz="1400" b="1">
              <a:solidFill>
                <a:srgbClr val="2F01A3"/>
              </a:solidFill>
              <a:latin typeface="Verdana" pitchFamily="34" charset="0"/>
            </a:endParaRPr>
          </a:p>
          <a:p>
            <a:pPr marL="342900" indent="-342900" eaLnBrk="0" hangingPunct="0"/>
            <a:endParaRPr lang="en-US" sz="1400">
              <a:solidFill>
                <a:srgbClr val="2F01A3"/>
              </a:solidFill>
              <a:latin typeface="Verdana" pitchFamily="34" charset="0"/>
            </a:endParaRPr>
          </a:p>
        </p:txBody>
      </p:sp>
      <p:sp>
        <p:nvSpPr>
          <p:cNvPr id="17412" name="Line 5"/>
          <p:cNvSpPr>
            <a:spLocks noChangeShapeType="1"/>
          </p:cNvSpPr>
          <p:nvPr/>
        </p:nvSpPr>
        <p:spPr bwMode="auto">
          <a:xfrm>
            <a:off x="0" y="1520825"/>
            <a:ext cx="9144000" cy="0"/>
          </a:xfrm>
          <a:prstGeom prst="line">
            <a:avLst/>
          </a:prstGeom>
          <a:noFill/>
          <a:ln w="57150">
            <a:solidFill>
              <a:srgbClr val="680088"/>
            </a:solidFill>
            <a:round/>
            <a:headEnd/>
            <a:tailEnd/>
          </a:ln>
        </p:spPr>
        <p:txBody>
          <a:bodyPr>
            <a:spAutoFit/>
          </a:bodyPr>
          <a:lstStyle/>
          <a:p>
            <a:endParaRPr lang="en-US"/>
          </a:p>
        </p:txBody>
      </p:sp>
      <p:pic>
        <p:nvPicPr>
          <p:cNvPr id="17413" name="Picture 6" descr="UBlogo100x100"/>
          <p:cNvPicPr>
            <a:picLocks noChangeAspect="1" noChangeArrowheads="1"/>
          </p:cNvPicPr>
          <p:nvPr/>
        </p:nvPicPr>
        <p:blipFill>
          <a:blip r:embed="rId2" cstate="print"/>
          <a:srcRect/>
          <a:stretch>
            <a:fillRect/>
          </a:stretch>
        </p:blipFill>
        <p:spPr bwMode="auto">
          <a:xfrm>
            <a:off x="155575" y="307975"/>
            <a:ext cx="1063625" cy="1063625"/>
          </a:xfrm>
          <a:prstGeom prst="rect">
            <a:avLst/>
          </a:prstGeom>
          <a:noFill/>
          <a:ln w="9525">
            <a:noFill/>
            <a:miter lim="800000"/>
            <a:headEnd/>
            <a:tailEnd/>
          </a:ln>
        </p:spPr>
      </p:pic>
      <p:sp>
        <p:nvSpPr>
          <p:cNvPr id="21510" name="Slide Number Placeholder 2"/>
          <p:cNvSpPr>
            <a:spLocks noGrp="1"/>
          </p:cNvSpPr>
          <p:nvPr>
            <p:ph type="sldNum" sz="quarter" idx="10"/>
          </p:nvPr>
        </p:nvSpPr>
        <p:spPr>
          <a:xfrm>
            <a:off x="8534400" y="6324600"/>
            <a:ext cx="381000" cy="476250"/>
          </a:xfrm>
        </p:spPr>
        <p:txBody>
          <a:bodyPr/>
          <a:lstStyle/>
          <a:p>
            <a:fld id="{825163D4-28AE-45CA-BDD6-3CA92AE67A98}" type="slidenum">
              <a:rPr lang="en-US"/>
              <a:pPr/>
              <a:t>18</a:t>
            </a:fld>
            <a:endParaRPr lang="en-US"/>
          </a:p>
        </p:txBody>
      </p:sp>
      <p:sp>
        <p:nvSpPr>
          <p:cNvPr id="8"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txBox="1">
            <a:spLocks noGrp="1"/>
          </p:cNvSpPr>
          <p:nvPr/>
        </p:nvSpPr>
        <p:spPr bwMode="auto">
          <a:xfrm>
            <a:off x="0" y="6553200"/>
            <a:ext cx="2286000" cy="333375"/>
          </a:xfrm>
          <a:prstGeom prst="rect">
            <a:avLst/>
          </a:prstGeom>
          <a:noFill/>
          <a:ln w="9525">
            <a:noFill/>
            <a:miter lim="800000"/>
            <a:headEnd/>
            <a:tailEnd/>
          </a:ln>
        </p:spPr>
        <p:txBody>
          <a:bodyPr/>
          <a:lstStyle/>
          <a:p>
            <a:pPr algn="ctr"/>
            <a:r>
              <a:rPr lang="en-US" sz="800"/>
              <a:t>MKT-SOB-SOE- 9-10-09</a:t>
            </a:r>
          </a:p>
        </p:txBody>
      </p:sp>
      <p:sp>
        <p:nvSpPr>
          <p:cNvPr id="24579" name="Slide Number Placeholder 5"/>
          <p:cNvSpPr txBox="1">
            <a:spLocks noGrp="1"/>
          </p:cNvSpPr>
          <p:nvPr/>
        </p:nvSpPr>
        <p:spPr bwMode="auto">
          <a:xfrm>
            <a:off x="6581775" y="6516688"/>
            <a:ext cx="2133600" cy="476250"/>
          </a:xfrm>
          <a:prstGeom prst="rect">
            <a:avLst/>
          </a:prstGeom>
          <a:noFill/>
          <a:ln w="9525">
            <a:noFill/>
            <a:miter lim="800000"/>
            <a:headEnd/>
            <a:tailEnd/>
          </a:ln>
        </p:spPr>
        <p:txBody>
          <a:bodyPr/>
          <a:lstStyle/>
          <a:p>
            <a:pPr algn="r"/>
            <a:fld id="{0A0F1649-AF76-44CE-9F51-80BA029E94BB}" type="slidenum">
              <a:rPr lang="en-US" sz="1400"/>
              <a:pPr algn="r"/>
              <a:t>19</a:t>
            </a:fld>
            <a:endParaRPr lang="en-US" sz="1400"/>
          </a:p>
        </p:txBody>
      </p:sp>
      <p:sp>
        <p:nvSpPr>
          <p:cNvPr id="24580" name="Rectangle 2"/>
          <p:cNvSpPr>
            <a:spLocks noGrp="1" noChangeArrowheads="1"/>
          </p:cNvSpPr>
          <p:nvPr>
            <p:ph type="title" idx="4294967295"/>
          </p:nvPr>
        </p:nvSpPr>
        <p:spPr>
          <a:xfrm>
            <a:off x="971550" y="217488"/>
            <a:ext cx="8229600" cy="1143000"/>
          </a:xfrm>
        </p:spPr>
        <p:txBody>
          <a:bodyPr/>
          <a:lstStyle/>
          <a:p>
            <a:pPr eaLnBrk="1" hangingPunct="1"/>
            <a:r>
              <a:rPr lang="en-US" sz="3400" b="1" smtClean="0">
                <a:solidFill>
                  <a:srgbClr val="2F01A3"/>
                </a:solidFill>
                <a:latin typeface="Verdana" pitchFamily="34" charset="0"/>
              </a:rPr>
              <a:t>MBA with a Difference</a:t>
            </a:r>
          </a:p>
        </p:txBody>
      </p:sp>
      <p:sp>
        <p:nvSpPr>
          <p:cNvPr id="24581" name="Rectangle 3"/>
          <p:cNvSpPr>
            <a:spLocks noGrp="1" noChangeArrowheads="1"/>
          </p:cNvSpPr>
          <p:nvPr>
            <p:ph type="body" sz="half" idx="4294967295"/>
          </p:nvPr>
        </p:nvSpPr>
        <p:spPr>
          <a:xfrm>
            <a:off x="304800" y="1295400"/>
            <a:ext cx="8458200" cy="4572000"/>
          </a:xfrm>
        </p:spPr>
        <p:txBody>
          <a:bodyPr/>
          <a:lstStyle/>
          <a:p>
            <a:pPr eaLnBrk="1" hangingPunct="1">
              <a:lnSpc>
                <a:spcPct val="95000"/>
              </a:lnSpc>
            </a:pPr>
            <a:r>
              <a:rPr lang="en-US" sz="2500" b="1" smtClean="0">
                <a:solidFill>
                  <a:srgbClr val="2F01A3"/>
                </a:solidFill>
                <a:latin typeface="Verdana" pitchFamily="34" charset="0"/>
              </a:rPr>
              <a:t>Most internationally diverse student body in America</a:t>
            </a:r>
          </a:p>
          <a:p>
            <a:pPr eaLnBrk="1" hangingPunct="1">
              <a:lnSpc>
                <a:spcPct val="95000"/>
              </a:lnSpc>
            </a:pPr>
            <a:r>
              <a:rPr lang="en-US" sz="2500" b="1" smtClean="0">
                <a:solidFill>
                  <a:srgbClr val="2F01A3"/>
                </a:solidFill>
                <a:latin typeface="Verdana" pitchFamily="34" charset="0"/>
              </a:rPr>
              <a:t>Students build the program they want.  Not a cohort-based program</a:t>
            </a:r>
          </a:p>
          <a:p>
            <a:pPr eaLnBrk="1" hangingPunct="1">
              <a:lnSpc>
                <a:spcPct val="95000"/>
              </a:lnSpc>
            </a:pPr>
            <a:r>
              <a:rPr lang="en-US" sz="2500" b="1" smtClean="0">
                <a:solidFill>
                  <a:srgbClr val="2F01A3"/>
                </a:solidFill>
                <a:latin typeface="Verdana" pitchFamily="34" charset="0"/>
              </a:rPr>
              <a:t>Doctorally qualified faculty augmented by industry-expert instructors</a:t>
            </a:r>
          </a:p>
          <a:p>
            <a:pPr eaLnBrk="1" hangingPunct="1">
              <a:lnSpc>
                <a:spcPct val="95000"/>
              </a:lnSpc>
            </a:pPr>
            <a:r>
              <a:rPr lang="en-US" sz="2500" b="1" smtClean="0">
                <a:solidFill>
                  <a:srgbClr val="2F01A3"/>
                </a:solidFill>
                <a:latin typeface="Verdana" pitchFamily="34" charset="0"/>
              </a:rPr>
              <a:t>Degree may be earned in as few as 30 credits and up to 54 credits, depending on undergraduate degree and prerequisite requirements </a:t>
            </a:r>
          </a:p>
          <a:p>
            <a:pPr eaLnBrk="1" hangingPunct="1">
              <a:lnSpc>
                <a:spcPct val="95000"/>
              </a:lnSpc>
            </a:pPr>
            <a:r>
              <a:rPr lang="en-US" sz="2500" b="1" smtClean="0">
                <a:solidFill>
                  <a:srgbClr val="2F01A3"/>
                </a:solidFill>
                <a:latin typeface="Verdana" pitchFamily="34" charset="0"/>
              </a:rPr>
              <a:t>Flexible classes offered seven days a week with an accelerated weekend format </a:t>
            </a:r>
          </a:p>
          <a:p>
            <a:pPr eaLnBrk="1" hangingPunct="1">
              <a:lnSpc>
                <a:spcPct val="95000"/>
              </a:lnSpc>
            </a:pPr>
            <a:r>
              <a:rPr lang="en-US" sz="2500" b="1" smtClean="0">
                <a:solidFill>
                  <a:srgbClr val="2F01A3"/>
                </a:solidFill>
                <a:latin typeface="Verdana" pitchFamily="34" charset="0"/>
              </a:rPr>
              <a:t>Classes offered year round</a:t>
            </a:r>
          </a:p>
        </p:txBody>
      </p:sp>
      <p:sp>
        <p:nvSpPr>
          <p:cNvPr id="24582" name="Line 5"/>
          <p:cNvSpPr>
            <a:spLocks noChangeShapeType="1"/>
          </p:cNvSpPr>
          <p:nvPr/>
        </p:nvSpPr>
        <p:spPr bwMode="auto">
          <a:xfrm>
            <a:off x="0" y="1219200"/>
            <a:ext cx="9144000" cy="0"/>
          </a:xfrm>
          <a:prstGeom prst="line">
            <a:avLst/>
          </a:prstGeom>
          <a:noFill/>
          <a:ln w="57150">
            <a:solidFill>
              <a:srgbClr val="680088"/>
            </a:solidFill>
            <a:round/>
            <a:headEnd/>
            <a:tailEnd/>
          </a:ln>
        </p:spPr>
        <p:txBody>
          <a:bodyPr>
            <a:spAutoFit/>
          </a:bodyPr>
          <a:lstStyle/>
          <a:p>
            <a:endParaRPr lang="en-US"/>
          </a:p>
        </p:txBody>
      </p:sp>
      <p:pic>
        <p:nvPicPr>
          <p:cNvPr id="24583" name="Picture 331" descr="UBlogo100x100"/>
          <p:cNvPicPr>
            <a:picLocks noChangeAspect="1" noChangeArrowheads="1"/>
          </p:cNvPicPr>
          <p:nvPr/>
        </p:nvPicPr>
        <p:blipFill>
          <a:blip r:embed="rId2" cstate="print"/>
          <a:srcRect/>
          <a:stretch>
            <a:fillRect/>
          </a:stretch>
        </p:blipFill>
        <p:spPr bwMode="auto">
          <a:xfrm>
            <a:off x="79375" y="79375"/>
            <a:ext cx="1063625" cy="1063625"/>
          </a:xfrm>
          <a:prstGeom prst="rect">
            <a:avLst/>
          </a:prstGeom>
          <a:noFill/>
          <a:ln w="9525">
            <a:noFill/>
            <a:miter lim="800000"/>
            <a:headEnd/>
            <a:tailEnd/>
          </a:ln>
        </p:spPr>
      </p:pic>
      <p:sp>
        <p:nvSpPr>
          <p:cNvPr id="24584" name="Slide Number Placeholder 7"/>
          <p:cNvSpPr>
            <a:spLocks noGrp="1"/>
          </p:cNvSpPr>
          <p:nvPr>
            <p:ph type="sldNum" sz="quarter" idx="11"/>
          </p:nvPr>
        </p:nvSpPr>
        <p:spPr>
          <a:noFill/>
        </p:spPr>
        <p:txBody>
          <a:bodyPr/>
          <a:lstStyle/>
          <a:p>
            <a:fld id="{B498DE00-40DB-4F29-BA22-681099F3ACE1}" type="slidenum">
              <a:rPr lang="en-US" smtClean="0"/>
              <a:pPr/>
              <a:t>19</a:t>
            </a:fld>
            <a:endParaRPr lang="en-US" smtClean="0"/>
          </a:p>
        </p:txBody>
      </p:sp>
      <p:sp>
        <p:nvSpPr>
          <p:cNvPr id="24585" name="Footer Placeholder 8"/>
          <p:cNvSpPr>
            <a:spLocks noGrp="1"/>
          </p:cNvSpPr>
          <p:nvPr>
            <p:ph type="ftr" sz="quarter" idx="10"/>
          </p:nvPr>
        </p:nvSpPr>
        <p:spPr>
          <a:noFill/>
        </p:spPr>
        <p:txBody>
          <a:bodyPr/>
          <a:lstStyle/>
          <a:p>
            <a:r>
              <a:rPr lang="en-US"/>
              <a:t>MKT-SOB-SOE- 9-30-09</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2"/>
          <p:cNvSpPr>
            <a:spLocks noGrp="1"/>
          </p:cNvSpPr>
          <p:nvPr>
            <p:ph type="sldNum" sz="quarter" idx="10"/>
          </p:nvPr>
        </p:nvSpPr>
        <p:spPr>
          <a:xfrm>
            <a:off x="8534400" y="6324600"/>
            <a:ext cx="381000" cy="476250"/>
          </a:xfrm>
        </p:spPr>
        <p:txBody>
          <a:bodyPr/>
          <a:lstStyle/>
          <a:p>
            <a:fld id="{5E7236AC-B92D-4E6E-92E1-4A2D30F8B26C}" type="slidenum">
              <a:rPr lang="en-US"/>
              <a:pPr/>
              <a:t>2</a:t>
            </a:fld>
            <a:endParaRPr lang="en-US"/>
          </a:p>
        </p:txBody>
      </p:sp>
      <p:sp>
        <p:nvSpPr>
          <p:cNvPr id="326660" name="Rectangle 4"/>
          <p:cNvSpPr>
            <a:spLocks noGrp="1" noChangeArrowheads="1"/>
          </p:cNvSpPr>
          <p:nvPr>
            <p:ph type="title" idx="4294967295"/>
          </p:nvPr>
        </p:nvSpPr>
        <p:spPr>
          <a:xfrm>
            <a:off x="1222375" y="274638"/>
            <a:ext cx="6778625" cy="1143000"/>
          </a:xfrm>
        </p:spPr>
        <p:txBody>
          <a:bodyPr/>
          <a:lstStyle/>
          <a:p>
            <a:pPr eaLnBrk="1" hangingPunct="1">
              <a:defRPr/>
            </a:pPr>
            <a:r>
              <a:rPr lang="en-US" sz="3600" b="1" dirty="0" smtClean="0">
                <a:solidFill>
                  <a:srgbClr val="7030A0"/>
                </a:solidFill>
                <a:effectLst>
                  <a:outerShdw blurRad="38100" dist="38100" dir="2700000" algn="tl">
                    <a:srgbClr val="C0C0C0"/>
                  </a:outerShdw>
                </a:effectLst>
                <a:latin typeface="Verdana" pitchFamily="34" charset="0"/>
              </a:rPr>
              <a:t>Outline</a:t>
            </a:r>
          </a:p>
        </p:txBody>
      </p:sp>
      <p:sp>
        <p:nvSpPr>
          <p:cNvPr id="326668" name="Rectangle 12"/>
          <p:cNvSpPr>
            <a:spLocks noGrp="1" noChangeArrowheads="1"/>
          </p:cNvSpPr>
          <p:nvPr>
            <p:ph idx="4294967295"/>
          </p:nvPr>
        </p:nvSpPr>
        <p:spPr>
          <a:xfrm>
            <a:off x="381000" y="1905000"/>
            <a:ext cx="8382000" cy="4953000"/>
          </a:xfrm>
        </p:spPr>
        <p:txBody>
          <a:bodyPr/>
          <a:lstStyle/>
          <a:p>
            <a:pPr marL="465138" indent="-465138" eaLnBrk="1" hangingPunct="1">
              <a:spcBef>
                <a:spcPct val="0"/>
              </a:spcBef>
              <a:spcAft>
                <a:spcPts val="1200"/>
              </a:spcAft>
              <a:buFont typeface="Wingdings" pitchFamily="2" charset="2"/>
              <a:buChar char="Ø"/>
            </a:pPr>
            <a:r>
              <a:rPr lang="en-US" sz="1800" b="1" smtClean="0">
                <a:solidFill>
                  <a:srgbClr val="5A00BE"/>
                </a:solidFill>
                <a:effectLst>
                  <a:outerShdw blurRad="38100" dist="38100" dir="2700000" algn="tl">
                    <a:srgbClr val="C0C0C0"/>
                  </a:outerShdw>
                </a:effectLst>
                <a:latin typeface="Verdana" pitchFamily="34" charset="0"/>
              </a:rPr>
              <a:t>Overview – University of Bridgeport</a:t>
            </a:r>
          </a:p>
          <a:p>
            <a:pPr marL="465138" indent="-465138" eaLnBrk="1" hangingPunct="1">
              <a:spcBef>
                <a:spcPct val="0"/>
              </a:spcBef>
              <a:spcAft>
                <a:spcPts val="1200"/>
              </a:spcAft>
              <a:buFont typeface="Wingdings" pitchFamily="2" charset="2"/>
              <a:buChar char="Ø"/>
            </a:pPr>
            <a:r>
              <a:rPr lang="en-US" sz="1800" b="1" smtClean="0">
                <a:solidFill>
                  <a:srgbClr val="5A00BE"/>
                </a:solidFill>
                <a:effectLst>
                  <a:outerShdw blurRad="38100" dist="38100" dir="2700000" algn="tl">
                    <a:srgbClr val="C0C0C0"/>
                  </a:outerShdw>
                </a:effectLst>
                <a:latin typeface="Verdana" pitchFamily="34" charset="0"/>
              </a:rPr>
              <a:t>Focus on Inter-Disciplinary Competencies and Skills for the 21</a:t>
            </a:r>
            <a:r>
              <a:rPr lang="en-US" sz="1800" b="1" baseline="30000" smtClean="0">
                <a:solidFill>
                  <a:srgbClr val="5A00BE"/>
                </a:solidFill>
                <a:effectLst>
                  <a:outerShdw blurRad="38100" dist="38100" dir="2700000" algn="tl">
                    <a:srgbClr val="C0C0C0"/>
                  </a:outerShdw>
                </a:effectLst>
                <a:latin typeface="Verdana" pitchFamily="34" charset="0"/>
              </a:rPr>
              <a:t>st</a:t>
            </a:r>
            <a:r>
              <a:rPr lang="en-US" sz="1800" b="1" smtClean="0">
                <a:solidFill>
                  <a:srgbClr val="5A00BE"/>
                </a:solidFill>
                <a:effectLst>
                  <a:outerShdw blurRad="38100" dist="38100" dir="2700000" algn="tl">
                    <a:srgbClr val="C0C0C0"/>
                  </a:outerShdw>
                </a:effectLst>
                <a:latin typeface="Verdana" pitchFamily="34" charset="0"/>
              </a:rPr>
              <a:t> Century</a:t>
            </a:r>
          </a:p>
          <a:p>
            <a:pPr marL="465138" indent="-465138" eaLnBrk="1" hangingPunct="1">
              <a:spcBef>
                <a:spcPct val="0"/>
              </a:spcBef>
              <a:spcAft>
                <a:spcPts val="1200"/>
              </a:spcAft>
              <a:buFont typeface="Wingdings" pitchFamily="2" charset="2"/>
              <a:buChar char="Ø"/>
            </a:pPr>
            <a:r>
              <a:rPr lang="en-US" sz="1800" b="1" smtClean="0">
                <a:solidFill>
                  <a:srgbClr val="5A00BE"/>
                </a:solidFill>
                <a:effectLst>
                  <a:outerShdw blurRad="38100" dist="38100" dir="2700000" algn="tl">
                    <a:srgbClr val="C0C0C0"/>
                  </a:outerShdw>
                </a:effectLst>
                <a:latin typeface="Verdana" pitchFamily="34" charset="0"/>
              </a:rPr>
              <a:t>Graduate Degree Programs – Schools of Business and Engineering</a:t>
            </a:r>
          </a:p>
          <a:p>
            <a:pPr marL="465138" indent="-465138" eaLnBrk="1" hangingPunct="1">
              <a:spcBef>
                <a:spcPct val="0"/>
              </a:spcBef>
              <a:spcAft>
                <a:spcPts val="1200"/>
              </a:spcAft>
              <a:buFont typeface="Wingdings" pitchFamily="2" charset="2"/>
              <a:buChar char="Ø"/>
            </a:pPr>
            <a:r>
              <a:rPr lang="en-US" sz="1800" b="1" smtClean="0">
                <a:solidFill>
                  <a:srgbClr val="5A00BE"/>
                </a:solidFill>
                <a:effectLst>
                  <a:outerShdw blurRad="38100" dist="38100" dir="2700000" algn="tl">
                    <a:srgbClr val="C0C0C0"/>
                  </a:outerShdw>
                </a:effectLst>
                <a:latin typeface="Verdana" pitchFamily="34" charset="0"/>
              </a:rPr>
              <a:t>Dual Master’s Degree Programs and Concentrations </a:t>
            </a:r>
          </a:p>
          <a:p>
            <a:pPr marL="465138" indent="-465138" eaLnBrk="1" hangingPunct="1">
              <a:spcBef>
                <a:spcPct val="0"/>
              </a:spcBef>
              <a:spcAft>
                <a:spcPts val="1200"/>
              </a:spcAft>
              <a:buFont typeface="Wingdings" pitchFamily="2" charset="2"/>
              <a:buChar char="Ø"/>
            </a:pPr>
            <a:r>
              <a:rPr lang="en-US" sz="1800" b="1" smtClean="0">
                <a:solidFill>
                  <a:srgbClr val="5A00BE"/>
                </a:solidFill>
                <a:effectLst>
                  <a:outerShdw blurRad="38100" dist="38100" dir="2700000" algn="tl">
                    <a:srgbClr val="C0C0C0"/>
                  </a:outerShdw>
                </a:effectLst>
                <a:latin typeface="Verdana" pitchFamily="34" charset="0"/>
              </a:rPr>
              <a:t>Student/Graduate Employment</a:t>
            </a:r>
          </a:p>
          <a:p>
            <a:pPr marL="465138" indent="-465138" eaLnBrk="1" hangingPunct="1">
              <a:spcBef>
                <a:spcPct val="0"/>
              </a:spcBef>
              <a:spcAft>
                <a:spcPts val="1200"/>
              </a:spcAft>
              <a:buFont typeface="Wingdings" pitchFamily="2" charset="2"/>
              <a:buChar char="Ø"/>
            </a:pPr>
            <a:r>
              <a:rPr lang="en-US" sz="1800" b="1" smtClean="0">
                <a:solidFill>
                  <a:srgbClr val="5A00BE"/>
                </a:solidFill>
                <a:effectLst>
                  <a:outerShdw blurRad="38100" dist="38100" dir="2700000" algn="tl">
                    <a:srgbClr val="C0C0C0"/>
                  </a:outerShdw>
                </a:effectLst>
                <a:latin typeface="Verdana" pitchFamily="34" charset="0"/>
              </a:rPr>
              <a:t>Financial  Scholarships and Stipends </a:t>
            </a:r>
          </a:p>
          <a:p>
            <a:pPr marL="465138" indent="-465138" eaLnBrk="1" hangingPunct="1">
              <a:spcBef>
                <a:spcPct val="0"/>
              </a:spcBef>
              <a:spcAft>
                <a:spcPts val="1200"/>
              </a:spcAft>
              <a:buFont typeface="Wingdings" pitchFamily="2" charset="2"/>
              <a:buChar char="Ø"/>
            </a:pPr>
            <a:r>
              <a:rPr lang="en-US" sz="1800" b="1" smtClean="0">
                <a:solidFill>
                  <a:srgbClr val="5A00BE"/>
                </a:solidFill>
                <a:effectLst>
                  <a:outerShdw blurRad="38100" dist="38100" dir="2700000" algn="tl">
                    <a:srgbClr val="C0C0C0"/>
                  </a:outerShdw>
                </a:effectLst>
                <a:latin typeface="Verdana" pitchFamily="34" charset="0"/>
              </a:rPr>
              <a:t>CTech IncUBator @ University of Bridgeport</a:t>
            </a:r>
          </a:p>
          <a:p>
            <a:pPr marL="465138" indent="-465138" eaLnBrk="1" hangingPunct="1">
              <a:spcBef>
                <a:spcPct val="0"/>
              </a:spcBef>
              <a:spcAft>
                <a:spcPts val="1200"/>
              </a:spcAft>
              <a:buFont typeface="Wingdings" pitchFamily="2" charset="2"/>
              <a:buChar char="Ø"/>
            </a:pPr>
            <a:r>
              <a:rPr lang="en-US" sz="1800" b="1" smtClean="0">
                <a:solidFill>
                  <a:srgbClr val="5A00BE"/>
                </a:solidFill>
                <a:effectLst>
                  <a:outerShdw blurRad="38100" dist="38100" dir="2700000" algn="tl">
                    <a:srgbClr val="C0C0C0"/>
                  </a:outerShdw>
                </a:effectLst>
                <a:latin typeface="Verdana" pitchFamily="34" charset="0"/>
              </a:rPr>
              <a:t>Questions</a:t>
            </a:r>
          </a:p>
          <a:p>
            <a:pPr marL="465138" indent="-465138" eaLnBrk="1" hangingPunct="1">
              <a:spcBef>
                <a:spcPct val="0"/>
              </a:spcBef>
              <a:spcAft>
                <a:spcPts val="1200"/>
              </a:spcAft>
              <a:buFont typeface="Wingdings" pitchFamily="2" charset="2"/>
              <a:buChar char="Ø"/>
            </a:pPr>
            <a:r>
              <a:rPr lang="en-US" sz="1800" b="1" smtClean="0">
                <a:solidFill>
                  <a:srgbClr val="5A00BE"/>
                </a:solidFill>
                <a:effectLst>
                  <a:outerShdw blurRad="38100" dist="38100" dir="2700000" algn="tl">
                    <a:srgbClr val="C0C0C0"/>
                  </a:outerShdw>
                </a:effectLst>
                <a:latin typeface="Verdana" pitchFamily="34" charset="0"/>
              </a:rPr>
              <a:t>Appendix – Research Areas</a:t>
            </a:r>
          </a:p>
          <a:p>
            <a:pPr marL="465138" indent="-465138" eaLnBrk="1" hangingPunct="1">
              <a:lnSpc>
                <a:spcPct val="80000"/>
              </a:lnSpc>
              <a:spcAft>
                <a:spcPct val="80000"/>
              </a:spcAft>
              <a:buFont typeface="Wingdings" pitchFamily="2" charset="2"/>
              <a:buNone/>
            </a:pPr>
            <a:endParaRPr lang="en-US" sz="1800" b="1" smtClean="0">
              <a:solidFill>
                <a:srgbClr val="5A00BE"/>
              </a:solidFill>
              <a:effectLst>
                <a:outerShdw blurRad="38100" dist="38100" dir="2700000" algn="tl">
                  <a:srgbClr val="C0C0C0"/>
                </a:outerShdw>
              </a:effectLst>
              <a:latin typeface="Verdana" pitchFamily="34" charset="0"/>
            </a:endParaRPr>
          </a:p>
        </p:txBody>
      </p:sp>
      <p:sp>
        <p:nvSpPr>
          <p:cNvPr id="4101" name="Rectangle 2"/>
          <p:cNvSpPr>
            <a:spLocks noChangeArrowheads="1"/>
          </p:cNvSpPr>
          <p:nvPr/>
        </p:nvSpPr>
        <p:spPr bwMode="auto">
          <a:xfrm>
            <a:off x="0" y="1524000"/>
            <a:ext cx="9144000" cy="5334000"/>
          </a:xfrm>
          <a:prstGeom prst="rect">
            <a:avLst/>
          </a:prstGeom>
          <a:noFill/>
          <a:ln w="12700">
            <a:noFill/>
            <a:miter lim="800000"/>
            <a:headEnd/>
            <a:tailEnd/>
          </a:ln>
        </p:spPr>
        <p:txBody>
          <a:bodyPr wrap="none" anchor="ctr">
            <a:spAutoFit/>
          </a:bodyPr>
          <a:lstStyle/>
          <a:p>
            <a:pPr>
              <a:spcBef>
                <a:spcPct val="50000"/>
              </a:spcBef>
            </a:pPr>
            <a:endParaRPr lang="en-US" sz="2000" b="1">
              <a:solidFill>
                <a:schemeClr val="bg1"/>
              </a:solidFill>
              <a:latin typeface="Times New Roman" pitchFamily="18" charset="0"/>
            </a:endParaRPr>
          </a:p>
        </p:txBody>
      </p:sp>
      <p:sp>
        <p:nvSpPr>
          <p:cNvPr id="4102" name="Line 6"/>
          <p:cNvSpPr>
            <a:spLocks noChangeShapeType="1"/>
          </p:cNvSpPr>
          <p:nvPr/>
        </p:nvSpPr>
        <p:spPr bwMode="auto">
          <a:xfrm>
            <a:off x="0" y="1447800"/>
            <a:ext cx="9144000" cy="0"/>
          </a:xfrm>
          <a:prstGeom prst="line">
            <a:avLst/>
          </a:prstGeom>
          <a:noFill/>
          <a:ln w="57150">
            <a:solidFill>
              <a:srgbClr val="680088"/>
            </a:solidFill>
            <a:round/>
            <a:headEnd/>
            <a:tailEnd/>
          </a:ln>
        </p:spPr>
        <p:txBody>
          <a:bodyPr>
            <a:spAutoFit/>
          </a:bodyPr>
          <a:lstStyle/>
          <a:p>
            <a:endParaRPr lang="en-US"/>
          </a:p>
        </p:txBody>
      </p:sp>
      <p:pic>
        <p:nvPicPr>
          <p:cNvPr id="4103" name="Picture 7" descr="UBlogo100x100"/>
          <p:cNvPicPr>
            <a:picLocks noChangeAspect="1" noChangeArrowheads="1"/>
          </p:cNvPicPr>
          <p:nvPr/>
        </p:nvPicPr>
        <p:blipFill>
          <a:blip r:embed="rId3" cstate="print"/>
          <a:srcRect/>
          <a:stretch>
            <a:fillRect/>
          </a:stretch>
        </p:blipFill>
        <p:spPr bwMode="auto">
          <a:xfrm>
            <a:off x="155575" y="307975"/>
            <a:ext cx="1063625" cy="1063625"/>
          </a:xfrm>
          <a:prstGeom prst="rect">
            <a:avLst/>
          </a:prstGeom>
          <a:noFill/>
          <a:ln w="9525">
            <a:noFill/>
            <a:miter lim="800000"/>
            <a:headEnd/>
            <a:tailEnd/>
          </a:ln>
        </p:spPr>
      </p:pic>
      <p:sp>
        <p:nvSpPr>
          <p:cNvPr id="11"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0"/>
          </p:nvPr>
        </p:nvSpPr>
        <p:spPr>
          <a:noFill/>
        </p:spPr>
        <p:txBody>
          <a:bodyPr/>
          <a:lstStyle/>
          <a:p>
            <a:r>
              <a:rPr lang="en-US"/>
              <a:t>MKT-SOB-SOE- 9-30-09</a:t>
            </a:r>
          </a:p>
        </p:txBody>
      </p:sp>
      <p:sp>
        <p:nvSpPr>
          <p:cNvPr id="25603" name="Slide Number Placeholder 5"/>
          <p:cNvSpPr>
            <a:spLocks noGrp="1"/>
          </p:cNvSpPr>
          <p:nvPr>
            <p:ph type="sldNum" sz="quarter" idx="11"/>
          </p:nvPr>
        </p:nvSpPr>
        <p:spPr>
          <a:noFill/>
        </p:spPr>
        <p:txBody>
          <a:bodyPr/>
          <a:lstStyle/>
          <a:p>
            <a:fld id="{C6C219FC-D6AB-4AFC-B4EA-53462708B032}" type="slidenum">
              <a:rPr lang="en-US" smtClean="0"/>
              <a:pPr/>
              <a:t>20</a:t>
            </a:fld>
            <a:endParaRPr lang="en-US" smtClean="0"/>
          </a:p>
        </p:txBody>
      </p:sp>
      <p:sp>
        <p:nvSpPr>
          <p:cNvPr id="25604" name="Rectangle 2"/>
          <p:cNvSpPr>
            <a:spLocks noGrp="1" noChangeArrowheads="1"/>
          </p:cNvSpPr>
          <p:nvPr>
            <p:ph type="title"/>
          </p:nvPr>
        </p:nvSpPr>
        <p:spPr>
          <a:xfrm>
            <a:off x="971550" y="217488"/>
            <a:ext cx="8229600" cy="1143000"/>
          </a:xfrm>
        </p:spPr>
        <p:txBody>
          <a:bodyPr/>
          <a:lstStyle/>
          <a:p>
            <a:pPr eaLnBrk="1" hangingPunct="1"/>
            <a:r>
              <a:rPr lang="en-US" sz="3400" b="1" smtClean="0">
                <a:solidFill>
                  <a:srgbClr val="2F01A3"/>
                </a:solidFill>
                <a:latin typeface="Verdana" pitchFamily="34" charset="0"/>
              </a:rPr>
              <a:t>MBA Concentrations</a:t>
            </a:r>
          </a:p>
        </p:txBody>
      </p:sp>
      <p:sp>
        <p:nvSpPr>
          <p:cNvPr id="25605" name="Rectangle 3"/>
          <p:cNvSpPr>
            <a:spLocks noGrp="1" noChangeArrowheads="1"/>
          </p:cNvSpPr>
          <p:nvPr>
            <p:ph type="body" sz="half" idx="1"/>
          </p:nvPr>
        </p:nvSpPr>
        <p:spPr>
          <a:xfrm>
            <a:off x="457200" y="1295400"/>
            <a:ext cx="8305800" cy="4830763"/>
          </a:xfrm>
        </p:spPr>
        <p:txBody>
          <a:bodyPr/>
          <a:lstStyle/>
          <a:p>
            <a:pPr eaLnBrk="1" hangingPunct="1">
              <a:lnSpc>
                <a:spcPct val="95000"/>
              </a:lnSpc>
            </a:pPr>
            <a:r>
              <a:rPr lang="en-US" sz="2400" b="1" smtClean="0">
                <a:solidFill>
                  <a:srgbClr val="2F01A3"/>
                </a:solidFill>
                <a:latin typeface="Verdana" pitchFamily="34" charset="0"/>
              </a:rPr>
              <a:t>Accounting</a:t>
            </a:r>
          </a:p>
          <a:p>
            <a:pPr eaLnBrk="1" hangingPunct="1">
              <a:lnSpc>
                <a:spcPct val="95000"/>
              </a:lnSpc>
            </a:pPr>
            <a:r>
              <a:rPr lang="en-US" sz="2400" b="1" smtClean="0">
                <a:solidFill>
                  <a:srgbClr val="2F01A3"/>
                </a:solidFill>
                <a:latin typeface="Verdana" pitchFamily="34" charset="0"/>
              </a:rPr>
              <a:t>Entrepreneurship</a:t>
            </a:r>
          </a:p>
          <a:p>
            <a:pPr eaLnBrk="1" hangingPunct="1">
              <a:lnSpc>
                <a:spcPct val="95000"/>
              </a:lnSpc>
            </a:pPr>
            <a:r>
              <a:rPr lang="en-US" sz="2400" b="1" smtClean="0">
                <a:solidFill>
                  <a:srgbClr val="2F01A3"/>
                </a:solidFill>
                <a:latin typeface="Verdana" pitchFamily="34" charset="0"/>
              </a:rPr>
              <a:t>Finance</a:t>
            </a:r>
          </a:p>
          <a:p>
            <a:pPr eaLnBrk="1" hangingPunct="1">
              <a:lnSpc>
                <a:spcPct val="95000"/>
              </a:lnSpc>
            </a:pPr>
            <a:r>
              <a:rPr lang="en-US" sz="2400" b="1" smtClean="0">
                <a:solidFill>
                  <a:srgbClr val="2F01A3"/>
                </a:solidFill>
                <a:latin typeface="Verdana" pitchFamily="34" charset="0"/>
              </a:rPr>
              <a:t>Global Business</a:t>
            </a:r>
          </a:p>
          <a:p>
            <a:pPr eaLnBrk="1" hangingPunct="1">
              <a:lnSpc>
                <a:spcPct val="95000"/>
              </a:lnSpc>
            </a:pPr>
            <a:r>
              <a:rPr lang="en-US" sz="2400" b="1" smtClean="0">
                <a:solidFill>
                  <a:srgbClr val="2F01A3"/>
                </a:solidFill>
                <a:latin typeface="Verdana" pitchFamily="34" charset="0"/>
              </a:rPr>
              <a:t>Global Marketing</a:t>
            </a:r>
          </a:p>
          <a:p>
            <a:pPr eaLnBrk="1" hangingPunct="1">
              <a:lnSpc>
                <a:spcPct val="95000"/>
              </a:lnSpc>
            </a:pPr>
            <a:r>
              <a:rPr lang="en-US" sz="2400" b="1" smtClean="0">
                <a:solidFill>
                  <a:srgbClr val="2F01A3"/>
                </a:solidFill>
                <a:latin typeface="Verdana" pitchFamily="34" charset="0"/>
              </a:rPr>
              <a:t>Global Management</a:t>
            </a:r>
          </a:p>
          <a:p>
            <a:pPr eaLnBrk="1" hangingPunct="1">
              <a:lnSpc>
                <a:spcPct val="90000"/>
              </a:lnSpc>
            </a:pPr>
            <a:r>
              <a:rPr lang="en-US" sz="2400" b="1" smtClean="0">
                <a:solidFill>
                  <a:srgbClr val="2F01A3"/>
                </a:solidFill>
                <a:latin typeface="Verdana" pitchFamily="34" charset="0"/>
              </a:rPr>
              <a:t>Information Systems (MIS)</a:t>
            </a:r>
          </a:p>
          <a:p>
            <a:pPr eaLnBrk="1" hangingPunct="1">
              <a:lnSpc>
                <a:spcPct val="90000"/>
              </a:lnSpc>
            </a:pPr>
            <a:r>
              <a:rPr lang="en-US" sz="2400" b="1" smtClean="0">
                <a:solidFill>
                  <a:srgbClr val="2F01A3"/>
                </a:solidFill>
                <a:latin typeface="Verdana" pitchFamily="34" charset="0"/>
              </a:rPr>
              <a:t>Fashion Merchandising</a:t>
            </a:r>
          </a:p>
          <a:p>
            <a:pPr eaLnBrk="1" hangingPunct="1">
              <a:lnSpc>
                <a:spcPct val="90000"/>
              </a:lnSpc>
            </a:pPr>
            <a:r>
              <a:rPr lang="en-US" sz="2400" b="1" smtClean="0">
                <a:solidFill>
                  <a:srgbClr val="2F01A3"/>
                </a:solidFill>
                <a:latin typeface="Verdana" pitchFamily="34" charset="0"/>
              </a:rPr>
              <a:t>Healthcare Management and Administration</a:t>
            </a:r>
          </a:p>
          <a:p>
            <a:pPr eaLnBrk="1" hangingPunct="1">
              <a:lnSpc>
                <a:spcPct val="90000"/>
              </a:lnSpc>
            </a:pPr>
            <a:endParaRPr lang="en-US" sz="2400" b="1" smtClean="0">
              <a:solidFill>
                <a:srgbClr val="2F01A3"/>
              </a:solidFill>
              <a:latin typeface="Verdana" pitchFamily="34" charset="0"/>
            </a:endParaRPr>
          </a:p>
        </p:txBody>
      </p:sp>
      <p:sp>
        <p:nvSpPr>
          <p:cNvPr id="25606" name="Line 5"/>
          <p:cNvSpPr>
            <a:spLocks noChangeShapeType="1"/>
          </p:cNvSpPr>
          <p:nvPr/>
        </p:nvSpPr>
        <p:spPr bwMode="auto">
          <a:xfrm>
            <a:off x="0" y="1219200"/>
            <a:ext cx="9144000" cy="0"/>
          </a:xfrm>
          <a:prstGeom prst="line">
            <a:avLst/>
          </a:prstGeom>
          <a:noFill/>
          <a:ln w="57150">
            <a:solidFill>
              <a:srgbClr val="680088"/>
            </a:solidFill>
            <a:round/>
            <a:headEnd/>
            <a:tailEnd/>
          </a:ln>
        </p:spPr>
        <p:txBody>
          <a:bodyPr>
            <a:spAutoFit/>
          </a:bodyPr>
          <a:lstStyle/>
          <a:p>
            <a:endParaRPr lang="en-US"/>
          </a:p>
        </p:txBody>
      </p:sp>
      <p:pic>
        <p:nvPicPr>
          <p:cNvPr id="25607" name="Picture 331" descr="UBlogo100x100"/>
          <p:cNvPicPr>
            <a:picLocks noChangeAspect="1" noChangeArrowheads="1"/>
          </p:cNvPicPr>
          <p:nvPr/>
        </p:nvPicPr>
        <p:blipFill>
          <a:blip r:embed="rId2" cstate="print"/>
          <a:srcRect/>
          <a:stretch>
            <a:fillRect/>
          </a:stretch>
        </p:blipFill>
        <p:spPr bwMode="auto">
          <a:xfrm>
            <a:off x="79375" y="79375"/>
            <a:ext cx="1063625" cy="1063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1524000"/>
            <a:ext cx="9144000" cy="5334000"/>
          </a:xfrm>
          <a:prstGeom prst="rect">
            <a:avLst/>
          </a:prstGeom>
          <a:noFill/>
          <a:ln w="12700">
            <a:noFill/>
            <a:miter lim="800000"/>
            <a:headEnd/>
            <a:tailEnd/>
          </a:ln>
        </p:spPr>
        <p:txBody>
          <a:bodyPr wrap="none" anchor="ctr">
            <a:spAutoFit/>
          </a:bodyPr>
          <a:lstStyle/>
          <a:p>
            <a:pPr>
              <a:spcBef>
                <a:spcPct val="50000"/>
              </a:spcBef>
            </a:pPr>
            <a:endParaRPr lang="en-US" sz="2000" b="1">
              <a:solidFill>
                <a:schemeClr val="bg1"/>
              </a:solidFill>
              <a:latin typeface="Times New Roman" pitchFamily="18" charset="0"/>
            </a:endParaRPr>
          </a:p>
        </p:txBody>
      </p:sp>
      <p:sp>
        <p:nvSpPr>
          <p:cNvPr id="309252" name="Rectangle 4"/>
          <p:cNvSpPr>
            <a:spLocks noGrp="1" noChangeArrowheads="1"/>
          </p:cNvSpPr>
          <p:nvPr>
            <p:ph type="title" idx="4294967295"/>
          </p:nvPr>
        </p:nvSpPr>
        <p:spPr>
          <a:xfrm>
            <a:off x="914400" y="381000"/>
            <a:ext cx="8229600" cy="1143000"/>
          </a:xfrm>
        </p:spPr>
        <p:txBody>
          <a:bodyPr/>
          <a:lstStyle/>
          <a:p>
            <a:pPr eaLnBrk="1" hangingPunct="1">
              <a:defRPr/>
            </a:pPr>
            <a:r>
              <a:rPr lang="en-US" sz="3400" b="1" dirty="0" smtClean="0">
                <a:solidFill>
                  <a:srgbClr val="7030A0"/>
                </a:solidFill>
                <a:effectLst>
                  <a:outerShdw blurRad="38100" dist="38100" dir="2700000" algn="tl">
                    <a:srgbClr val="C0C0C0"/>
                  </a:outerShdw>
                </a:effectLst>
                <a:latin typeface="Verdana" pitchFamily="34" charset="0"/>
              </a:rPr>
              <a:t>MBA Curriculum </a:t>
            </a:r>
          </a:p>
        </p:txBody>
      </p:sp>
      <p:sp>
        <p:nvSpPr>
          <p:cNvPr id="18436" name="Line 5"/>
          <p:cNvSpPr>
            <a:spLocks noChangeShapeType="1"/>
          </p:cNvSpPr>
          <p:nvPr/>
        </p:nvSpPr>
        <p:spPr bwMode="auto">
          <a:xfrm>
            <a:off x="0" y="1520825"/>
            <a:ext cx="9144000" cy="0"/>
          </a:xfrm>
          <a:prstGeom prst="line">
            <a:avLst/>
          </a:prstGeom>
          <a:noFill/>
          <a:ln w="57150">
            <a:solidFill>
              <a:srgbClr val="680088"/>
            </a:solidFill>
            <a:round/>
            <a:headEnd/>
            <a:tailEnd/>
          </a:ln>
        </p:spPr>
        <p:txBody>
          <a:bodyPr>
            <a:spAutoFit/>
          </a:bodyPr>
          <a:lstStyle/>
          <a:p>
            <a:endParaRPr lang="en-US"/>
          </a:p>
        </p:txBody>
      </p:sp>
      <p:sp>
        <p:nvSpPr>
          <p:cNvPr id="18437" name="Rectangle 7"/>
          <p:cNvSpPr>
            <a:spLocks noChangeArrowheads="1"/>
          </p:cNvSpPr>
          <p:nvPr/>
        </p:nvSpPr>
        <p:spPr bwMode="auto">
          <a:xfrm>
            <a:off x="457200" y="5791200"/>
            <a:ext cx="4572000" cy="384175"/>
          </a:xfrm>
          <a:prstGeom prst="rect">
            <a:avLst/>
          </a:prstGeom>
          <a:solidFill>
            <a:srgbClr val="CCFFCC"/>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309262" name="Text Box 14"/>
          <p:cNvSpPr txBox="1">
            <a:spLocks noChangeArrowheads="1"/>
          </p:cNvSpPr>
          <p:nvPr/>
        </p:nvSpPr>
        <p:spPr bwMode="auto">
          <a:xfrm>
            <a:off x="533400" y="5791200"/>
            <a:ext cx="4572000" cy="290513"/>
          </a:xfrm>
          <a:prstGeom prst="rect">
            <a:avLst/>
          </a:prstGeom>
          <a:noFill/>
          <a:ln w="9525">
            <a:noFill/>
            <a:miter lim="800000"/>
            <a:headEnd/>
            <a:tailEnd/>
          </a:ln>
          <a:effectLst/>
        </p:spPr>
        <p:txBody>
          <a:bodyPr>
            <a:spAutoFit/>
          </a:bodyPr>
          <a:lstStyle/>
          <a:p>
            <a:pPr>
              <a:defRPr/>
            </a:pPr>
            <a:r>
              <a:rPr lang="en-US" sz="1300" dirty="0">
                <a:solidFill>
                  <a:schemeClr val="accent2"/>
                </a:solidFill>
                <a:effectLst>
                  <a:outerShdw blurRad="38100" dist="38100" dir="2700000" algn="tl">
                    <a:srgbClr val="C0C0C0"/>
                  </a:outerShdw>
                </a:effectLst>
                <a:latin typeface="Verdana" pitchFamily="34" charset="0"/>
                <a:cs typeface="+mn-cs"/>
              </a:rPr>
              <a:t>Courses: 8 Courses (24 Credits)</a:t>
            </a:r>
          </a:p>
        </p:txBody>
      </p:sp>
      <p:sp>
        <p:nvSpPr>
          <p:cNvPr id="309263" name="Rectangle 15"/>
          <p:cNvSpPr>
            <a:spLocks noChangeArrowheads="1"/>
          </p:cNvSpPr>
          <p:nvPr/>
        </p:nvSpPr>
        <p:spPr bwMode="auto">
          <a:xfrm>
            <a:off x="457200" y="1676400"/>
            <a:ext cx="4038600" cy="533400"/>
          </a:xfrm>
          <a:prstGeom prst="rect">
            <a:avLst/>
          </a:prstGeom>
          <a:solidFill>
            <a:srgbClr val="CCFFCC"/>
          </a:solidFill>
          <a:ln w="9525">
            <a:solidFill>
              <a:schemeClr val="tx1"/>
            </a:solidFill>
            <a:miter lim="800000"/>
            <a:headEnd/>
            <a:tailEnd/>
          </a:ln>
          <a:effectLst/>
        </p:spPr>
        <p:txBody>
          <a:bodyPr wrap="none" anchor="ctr"/>
          <a:lstStyle/>
          <a:p>
            <a:pPr algn="ctr"/>
            <a:r>
              <a:rPr lang="en-US" sz="1500" b="1">
                <a:solidFill>
                  <a:schemeClr val="accent2"/>
                </a:solidFill>
                <a:effectLst>
                  <a:outerShdw blurRad="38100" dist="38100" dir="2700000" algn="tl">
                    <a:srgbClr val="000000"/>
                  </a:outerShdw>
                </a:effectLst>
                <a:latin typeface="Verdana" pitchFamily="34" charset="0"/>
              </a:rPr>
              <a:t>*Core Courses – May Be Waived </a:t>
            </a:r>
            <a:endParaRPr lang="en-US" sz="2400">
              <a:solidFill>
                <a:schemeClr val="accent2"/>
              </a:solidFill>
              <a:effectLst>
                <a:outerShdw blurRad="38100" dist="38100" dir="2700000" algn="tl">
                  <a:srgbClr val="000000"/>
                </a:outerShdw>
              </a:effectLst>
              <a:latin typeface="Times New Roman" pitchFamily="18" charset="0"/>
            </a:endParaRPr>
          </a:p>
        </p:txBody>
      </p:sp>
      <p:sp>
        <p:nvSpPr>
          <p:cNvPr id="18440" name="Line 16"/>
          <p:cNvSpPr>
            <a:spLocks noChangeShapeType="1"/>
          </p:cNvSpPr>
          <p:nvPr/>
        </p:nvSpPr>
        <p:spPr bwMode="auto">
          <a:xfrm>
            <a:off x="457200" y="1676400"/>
            <a:ext cx="0" cy="4495800"/>
          </a:xfrm>
          <a:prstGeom prst="line">
            <a:avLst/>
          </a:prstGeom>
          <a:noFill/>
          <a:ln w="76200">
            <a:solidFill>
              <a:schemeClr val="tx1"/>
            </a:solidFill>
            <a:round/>
            <a:headEnd/>
            <a:tailEnd/>
          </a:ln>
        </p:spPr>
        <p:txBody>
          <a:bodyPr wrap="none" anchor="ctr"/>
          <a:lstStyle/>
          <a:p>
            <a:endParaRPr lang="en-US"/>
          </a:p>
        </p:txBody>
      </p:sp>
      <p:sp>
        <p:nvSpPr>
          <p:cNvPr id="18441" name="Rectangle 17"/>
          <p:cNvSpPr>
            <a:spLocks noChangeArrowheads="1"/>
          </p:cNvSpPr>
          <p:nvPr/>
        </p:nvSpPr>
        <p:spPr bwMode="auto">
          <a:xfrm>
            <a:off x="4495800" y="2209800"/>
            <a:ext cx="4495800" cy="3581400"/>
          </a:xfrm>
          <a:prstGeom prst="rect">
            <a:avLst/>
          </a:prstGeom>
          <a:solidFill>
            <a:schemeClr val="bg1"/>
          </a:solidFill>
          <a:ln w="9525">
            <a:solidFill>
              <a:schemeClr val="tx1"/>
            </a:solidFill>
            <a:miter lim="800000"/>
            <a:headEnd/>
            <a:tailEnd/>
          </a:ln>
        </p:spPr>
        <p:txBody>
          <a:bodyPr wrap="none"/>
          <a:lstStyle/>
          <a:p>
            <a:pPr eaLnBrk="0" hangingPunct="0">
              <a:lnSpc>
                <a:spcPct val="90000"/>
              </a:lnSpc>
              <a:spcBef>
                <a:spcPct val="30000"/>
              </a:spcBef>
            </a:pPr>
            <a:endParaRPr lang="en-US" sz="1200">
              <a:latin typeface="Verdana" pitchFamily="34" charset="0"/>
            </a:endParaRPr>
          </a:p>
        </p:txBody>
      </p:sp>
      <p:sp>
        <p:nvSpPr>
          <p:cNvPr id="309267" name="Text Box 19"/>
          <p:cNvSpPr txBox="1">
            <a:spLocks noChangeArrowheads="1"/>
          </p:cNvSpPr>
          <p:nvPr/>
        </p:nvSpPr>
        <p:spPr bwMode="auto">
          <a:xfrm>
            <a:off x="304800" y="6275388"/>
            <a:ext cx="8839200" cy="469900"/>
          </a:xfrm>
          <a:prstGeom prst="rect">
            <a:avLst/>
          </a:prstGeom>
          <a:noFill/>
          <a:ln w="9525">
            <a:noFill/>
            <a:miter lim="800000"/>
            <a:headEnd/>
            <a:tailEnd/>
          </a:ln>
          <a:effectLst/>
        </p:spPr>
        <p:txBody>
          <a:bodyPr anchor="ctr">
            <a:spAutoFit/>
          </a:bodyPr>
          <a:lstStyle/>
          <a:p>
            <a:r>
              <a:rPr lang="en-US" sz="1000" b="1">
                <a:solidFill>
                  <a:schemeClr val="accent2"/>
                </a:solidFill>
                <a:effectLst>
                  <a:outerShdw blurRad="38100" dist="38100" dir="2700000" algn="tl">
                    <a:srgbClr val="C0C0C0"/>
                  </a:outerShdw>
                </a:effectLst>
                <a:latin typeface="Verdana" pitchFamily="34" charset="0"/>
              </a:rPr>
              <a:t>*Core Courses May Be Waived (if Student is Qualified in the Subject Area)</a:t>
            </a:r>
          </a:p>
          <a:p>
            <a:pPr algn="ctr"/>
            <a:r>
              <a:rPr lang="en-US" sz="1400" b="1">
                <a:solidFill>
                  <a:schemeClr val="accent2"/>
                </a:solidFill>
                <a:effectLst>
                  <a:outerShdw blurRad="38100" dist="38100" dir="2700000" algn="tl">
                    <a:srgbClr val="C0C0C0"/>
                  </a:outerShdw>
                </a:effectLst>
                <a:latin typeface="Verdana" pitchFamily="34" charset="0"/>
              </a:rPr>
              <a:t> </a:t>
            </a:r>
            <a:endParaRPr lang="en-US" sz="2400">
              <a:solidFill>
                <a:schemeClr val="accent2"/>
              </a:solidFill>
              <a:effectLst>
                <a:outerShdw blurRad="38100" dist="38100" dir="2700000" algn="tl">
                  <a:srgbClr val="C0C0C0"/>
                </a:outerShdw>
              </a:effectLst>
              <a:latin typeface="Times New Roman" pitchFamily="18" charset="0"/>
            </a:endParaRPr>
          </a:p>
        </p:txBody>
      </p:sp>
      <p:sp>
        <p:nvSpPr>
          <p:cNvPr id="18443" name="Rectangle 20"/>
          <p:cNvSpPr>
            <a:spLocks noChangeArrowheads="1"/>
          </p:cNvSpPr>
          <p:nvPr/>
        </p:nvSpPr>
        <p:spPr bwMode="auto">
          <a:xfrm>
            <a:off x="4495800" y="5791200"/>
            <a:ext cx="4495800" cy="385763"/>
          </a:xfrm>
          <a:prstGeom prst="rect">
            <a:avLst/>
          </a:prstGeom>
          <a:solidFill>
            <a:srgbClr val="FFFF99"/>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309270" name="Text Box 22"/>
          <p:cNvSpPr txBox="1">
            <a:spLocks noChangeArrowheads="1"/>
          </p:cNvSpPr>
          <p:nvPr/>
        </p:nvSpPr>
        <p:spPr bwMode="auto">
          <a:xfrm>
            <a:off x="5181600" y="5791200"/>
            <a:ext cx="3606800" cy="292100"/>
          </a:xfrm>
          <a:prstGeom prst="rect">
            <a:avLst/>
          </a:prstGeom>
          <a:noFill/>
          <a:ln w="9525">
            <a:noFill/>
            <a:miter lim="800000"/>
            <a:headEnd/>
            <a:tailEnd/>
          </a:ln>
          <a:effectLst/>
        </p:spPr>
        <p:txBody>
          <a:bodyPr wrap="none">
            <a:spAutoFit/>
          </a:bodyPr>
          <a:lstStyle/>
          <a:p>
            <a:pPr>
              <a:defRPr/>
            </a:pPr>
            <a:r>
              <a:rPr lang="en-US" sz="1300" dirty="0">
                <a:solidFill>
                  <a:schemeClr val="accent2"/>
                </a:solidFill>
                <a:effectLst>
                  <a:outerShdw blurRad="38100" dist="38100" dir="2700000" algn="tl">
                    <a:srgbClr val="C0C0C0"/>
                  </a:outerShdw>
                </a:effectLst>
                <a:latin typeface="Verdana" pitchFamily="34" charset="0"/>
                <a:cs typeface="+mn-cs"/>
              </a:rPr>
              <a:t>A  Minimum of One Major Must Be Taken</a:t>
            </a:r>
          </a:p>
        </p:txBody>
      </p:sp>
      <p:sp>
        <p:nvSpPr>
          <p:cNvPr id="309271" name="Rectangle 23"/>
          <p:cNvSpPr>
            <a:spLocks noChangeArrowheads="1"/>
          </p:cNvSpPr>
          <p:nvPr/>
        </p:nvSpPr>
        <p:spPr bwMode="auto">
          <a:xfrm>
            <a:off x="4495800" y="1676400"/>
            <a:ext cx="4495800" cy="533400"/>
          </a:xfrm>
          <a:prstGeom prst="rect">
            <a:avLst/>
          </a:prstGeom>
          <a:solidFill>
            <a:srgbClr val="FFFF99"/>
          </a:solidFill>
          <a:ln w="9525">
            <a:solidFill>
              <a:schemeClr val="tx1"/>
            </a:solidFill>
            <a:miter lim="800000"/>
            <a:headEnd/>
            <a:tailEnd/>
          </a:ln>
          <a:effectLst/>
        </p:spPr>
        <p:txBody>
          <a:bodyPr wrap="none" anchor="ctr"/>
          <a:lstStyle/>
          <a:p>
            <a:pPr algn="ctr"/>
            <a:r>
              <a:rPr lang="en-US" sz="1500" b="1">
                <a:solidFill>
                  <a:schemeClr val="accent2"/>
                </a:solidFill>
                <a:effectLst>
                  <a:outerShdw blurRad="38100" dist="38100" dir="2700000" algn="tl">
                    <a:srgbClr val="000000"/>
                  </a:outerShdw>
                </a:effectLst>
                <a:latin typeface="Verdana" pitchFamily="34" charset="0"/>
              </a:rPr>
              <a:t>Majors and Required Courses</a:t>
            </a:r>
            <a:endParaRPr lang="en-US" sz="2400">
              <a:solidFill>
                <a:schemeClr val="accent2"/>
              </a:solidFill>
              <a:effectLst>
                <a:outerShdw blurRad="38100" dist="38100" dir="2700000" algn="tl">
                  <a:srgbClr val="000000"/>
                </a:outerShdw>
              </a:effectLst>
              <a:latin typeface="Times New Roman" pitchFamily="18" charset="0"/>
            </a:endParaRPr>
          </a:p>
        </p:txBody>
      </p:sp>
      <p:sp>
        <p:nvSpPr>
          <p:cNvPr id="18446" name="TextBox 24"/>
          <p:cNvSpPr txBox="1">
            <a:spLocks noChangeArrowheads="1"/>
          </p:cNvSpPr>
          <p:nvPr/>
        </p:nvSpPr>
        <p:spPr bwMode="auto">
          <a:xfrm>
            <a:off x="533400" y="2209800"/>
            <a:ext cx="4114800" cy="2800350"/>
          </a:xfrm>
          <a:prstGeom prst="rect">
            <a:avLst/>
          </a:prstGeom>
          <a:noFill/>
          <a:ln w="9525">
            <a:noFill/>
            <a:miter lim="800000"/>
            <a:headEnd/>
            <a:tailEnd/>
          </a:ln>
        </p:spPr>
        <p:txBody>
          <a:bodyPr>
            <a:spAutoFit/>
          </a:bodyPr>
          <a:lstStyle/>
          <a:p>
            <a:pPr>
              <a:spcBef>
                <a:spcPct val="50000"/>
              </a:spcBef>
              <a:buFont typeface="Arial" pitchFamily="34" charset="0"/>
              <a:buChar char="•"/>
            </a:pPr>
            <a:endParaRPr lang="en-US" sz="1400" b="1">
              <a:latin typeface="Times New Roman" pitchFamily="18" charset="0"/>
            </a:endParaRPr>
          </a:p>
          <a:p>
            <a:pPr>
              <a:spcBef>
                <a:spcPct val="50000"/>
              </a:spcBef>
              <a:buFont typeface="Arial" pitchFamily="34" charset="0"/>
              <a:buChar char="•"/>
            </a:pPr>
            <a:r>
              <a:rPr lang="en-US" sz="1200" b="1">
                <a:latin typeface="Times New Roman" pitchFamily="18" charset="0"/>
              </a:rPr>
              <a:t> </a:t>
            </a:r>
            <a:r>
              <a:rPr lang="en-US" sz="1200" b="1">
                <a:latin typeface="Verdana" pitchFamily="34" charset="0"/>
              </a:rPr>
              <a:t>Financial Accounting</a:t>
            </a:r>
          </a:p>
          <a:p>
            <a:pPr>
              <a:spcBef>
                <a:spcPct val="50000"/>
              </a:spcBef>
              <a:buFont typeface="Arial" pitchFamily="34" charset="0"/>
              <a:buChar char="•"/>
            </a:pPr>
            <a:r>
              <a:rPr lang="en-US" sz="1200" b="1">
                <a:latin typeface="Verdana" pitchFamily="34" charset="0"/>
              </a:rPr>
              <a:t> Economics</a:t>
            </a:r>
          </a:p>
          <a:p>
            <a:pPr>
              <a:spcBef>
                <a:spcPct val="50000"/>
              </a:spcBef>
              <a:buFont typeface="Arial" pitchFamily="34" charset="0"/>
              <a:buChar char="•"/>
            </a:pPr>
            <a:r>
              <a:rPr lang="en-US" sz="1200" b="1">
                <a:latin typeface="Verdana" pitchFamily="34" charset="0"/>
              </a:rPr>
              <a:t> Financial Management</a:t>
            </a:r>
          </a:p>
          <a:p>
            <a:pPr>
              <a:spcBef>
                <a:spcPct val="50000"/>
              </a:spcBef>
              <a:buFont typeface="Arial" pitchFamily="34" charset="0"/>
              <a:buChar char="•"/>
            </a:pPr>
            <a:r>
              <a:rPr lang="en-US" sz="1200" b="1">
                <a:latin typeface="Verdana" pitchFamily="34" charset="0"/>
              </a:rPr>
              <a:t> Introduction to information Systems and  </a:t>
            </a:r>
          </a:p>
          <a:p>
            <a:pPr>
              <a:spcBef>
                <a:spcPct val="50000"/>
              </a:spcBef>
            </a:pPr>
            <a:r>
              <a:rPr lang="en-US" sz="1200" b="1">
                <a:latin typeface="Verdana" pitchFamily="34" charset="0"/>
              </a:rPr>
              <a:t>  Technology</a:t>
            </a:r>
          </a:p>
          <a:p>
            <a:pPr>
              <a:spcBef>
                <a:spcPct val="50000"/>
              </a:spcBef>
              <a:buFont typeface="Arial" pitchFamily="34" charset="0"/>
              <a:buChar char="•"/>
            </a:pPr>
            <a:r>
              <a:rPr lang="en-US" sz="1200" b="1">
                <a:latin typeface="Verdana" pitchFamily="34" charset="0"/>
              </a:rPr>
              <a:t> Leadership and Management</a:t>
            </a:r>
          </a:p>
          <a:p>
            <a:pPr>
              <a:spcBef>
                <a:spcPct val="50000"/>
              </a:spcBef>
              <a:buFont typeface="Arial" pitchFamily="34" charset="0"/>
              <a:buChar char="•"/>
            </a:pPr>
            <a:r>
              <a:rPr lang="en-US" sz="1200" b="1">
                <a:latin typeface="Verdana" pitchFamily="34" charset="0"/>
              </a:rPr>
              <a:t> Legal Environment of Business and Ethics</a:t>
            </a:r>
          </a:p>
          <a:p>
            <a:pPr>
              <a:spcBef>
                <a:spcPct val="50000"/>
              </a:spcBef>
              <a:buFont typeface="Arial" pitchFamily="34" charset="0"/>
              <a:buChar char="•"/>
            </a:pPr>
            <a:r>
              <a:rPr lang="en-US" sz="1200" b="1">
                <a:latin typeface="Verdana" pitchFamily="34" charset="0"/>
              </a:rPr>
              <a:t> Marketing</a:t>
            </a:r>
          </a:p>
          <a:p>
            <a:pPr>
              <a:spcBef>
                <a:spcPct val="50000"/>
              </a:spcBef>
              <a:buFont typeface="Arial" pitchFamily="34" charset="0"/>
              <a:buChar char="•"/>
            </a:pPr>
            <a:r>
              <a:rPr lang="en-US" sz="1200" b="1">
                <a:latin typeface="Verdana" pitchFamily="34" charset="0"/>
              </a:rPr>
              <a:t> Statistics and Quantitative Analysis</a:t>
            </a:r>
          </a:p>
        </p:txBody>
      </p:sp>
      <p:pic>
        <p:nvPicPr>
          <p:cNvPr id="18447" name="Picture 6" descr="UBlogo100x100"/>
          <p:cNvPicPr>
            <a:picLocks noChangeAspect="1" noChangeArrowheads="1"/>
          </p:cNvPicPr>
          <p:nvPr/>
        </p:nvPicPr>
        <p:blipFill>
          <a:blip r:embed="rId3" cstate="print"/>
          <a:srcRect/>
          <a:stretch>
            <a:fillRect/>
          </a:stretch>
        </p:blipFill>
        <p:spPr bwMode="auto">
          <a:xfrm>
            <a:off x="0" y="231775"/>
            <a:ext cx="1063625" cy="1063625"/>
          </a:xfrm>
          <a:prstGeom prst="rect">
            <a:avLst/>
          </a:prstGeom>
          <a:noFill/>
          <a:ln w="9525">
            <a:noFill/>
            <a:miter lim="800000"/>
            <a:headEnd/>
            <a:tailEnd/>
          </a:ln>
        </p:spPr>
      </p:pic>
      <p:graphicFrame>
        <p:nvGraphicFramePr>
          <p:cNvPr id="24" name="Table 23"/>
          <p:cNvGraphicFramePr>
            <a:graphicFrameLocks noGrp="1"/>
          </p:cNvGraphicFramePr>
          <p:nvPr/>
        </p:nvGraphicFramePr>
        <p:xfrm>
          <a:off x="4495800" y="2209800"/>
          <a:ext cx="4495800" cy="3840480"/>
        </p:xfrm>
        <a:graphic>
          <a:graphicData uri="http://schemas.openxmlformats.org/drawingml/2006/table">
            <a:tbl>
              <a:tblPr/>
              <a:tblGrid>
                <a:gridCol w="2667000"/>
                <a:gridCol w="1828800"/>
              </a:tblGrid>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cs typeface="Arial" pitchFamily="34" charset="0"/>
                        </a:rPr>
                        <a:t>Major Areas of Study</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cs typeface="Arial" pitchFamily="34" charset="0"/>
                        </a:rPr>
                        <a:t>Capstone &amp; Required Courses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211513">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chemeClr val="tx1"/>
                          </a:solidFill>
                          <a:effectLst/>
                          <a:latin typeface="Verdana" pitchFamily="34" charset="0"/>
                          <a:cs typeface="Arial" pitchFamily="34" charset="0"/>
                        </a:rPr>
                        <a:t> Accounting</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5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chemeClr val="tx1"/>
                          </a:solidFill>
                          <a:effectLst/>
                          <a:latin typeface="Verdana" pitchFamily="34" charset="0"/>
                          <a:cs typeface="Arial" pitchFamily="34" charset="0"/>
                        </a:rPr>
                        <a:t> Finance</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5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chemeClr val="tx1"/>
                          </a:solidFill>
                          <a:effectLst/>
                          <a:latin typeface="Verdana" pitchFamily="34" charset="0"/>
                          <a:cs typeface="Arial" pitchFamily="34" charset="0"/>
                        </a:rPr>
                        <a:t> Financial Services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5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chemeClr val="tx1"/>
                          </a:solidFill>
                          <a:effectLst/>
                          <a:latin typeface="Verdana" pitchFamily="34" charset="0"/>
                          <a:cs typeface="Arial" pitchFamily="34" charset="0"/>
                        </a:rPr>
                        <a:t> Global Financial Services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5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chemeClr val="tx1"/>
                          </a:solidFill>
                          <a:effectLst/>
                          <a:latin typeface="Verdana" pitchFamily="34" charset="0"/>
                          <a:cs typeface="Arial" pitchFamily="34" charset="0"/>
                        </a:rPr>
                        <a:t> General Business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5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chemeClr val="tx1"/>
                          </a:solidFill>
                          <a:effectLst/>
                          <a:latin typeface="Verdana" pitchFamily="34" charset="0"/>
                          <a:cs typeface="Arial" pitchFamily="34" charset="0"/>
                        </a:rPr>
                        <a:t> Human Resources Management</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5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chemeClr val="tx1"/>
                          </a:solidFill>
                          <a:effectLst/>
                          <a:latin typeface="Verdana" pitchFamily="34" charset="0"/>
                          <a:cs typeface="Arial" pitchFamily="34" charset="0"/>
                        </a:rPr>
                        <a:t> Information Systems and Knowledge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Verdana" pitchFamily="34" charset="0"/>
                          <a:cs typeface="Arial" pitchFamily="34" charset="0"/>
                        </a:rPr>
                        <a:t>Management</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5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chemeClr val="tx1"/>
                          </a:solidFill>
                          <a:effectLst/>
                          <a:latin typeface="Verdana" pitchFamily="34" charset="0"/>
                          <a:cs typeface="Arial" pitchFamily="34" charset="0"/>
                        </a:rPr>
                        <a:t> International Business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5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chemeClr val="tx1"/>
                          </a:solidFill>
                          <a:effectLst/>
                          <a:latin typeface="Verdana" pitchFamily="34" charset="0"/>
                          <a:cs typeface="Arial" pitchFamily="34" charset="0"/>
                        </a:rPr>
                        <a:t> Management</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5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chemeClr val="tx1"/>
                          </a:solidFill>
                          <a:effectLst/>
                          <a:latin typeface="Verdana" pitchFamily="34" charset="0"/>
                          <a:cs typeface="Arial" pitchFamily="34" charset="0"/>
                        </a:rPr>
                        <a:t> Operations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5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chemeClr val="tx1"/>
                          </a:solidFill>
                          <a:effectLst/>
                          <a:latin typeface="Verdana" pitchFamily="34" charset="0"/>
                          <a:cs typeface="Arial" pitchFamily="34" charset="0"/>
                        </a:rPr>
                        <a:t> Marketing</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5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chemeClr val="tx1"/>
                          </a:solidFill>
                          <a:effectLst/>
                          <a:latin typeface="Verdana" pitchFamily="34" charset="0"/>
                          <a:cs typeface="Arial" pitchFamily="34" charset="0"/>
                        </a:rPr>
                        <a:t> Small Business and Entrepreneurship</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5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chemeClr val="tx1"/>
                          </a:solidFill>
                          <a:effectLst/>
                          <a:latin typeface="Verdana" pitchFamily="34" charset="0"/>
                          <a:cs typeface="Arial" pitchFamily="34" charset="0"/>
                        </a:rPr>
                        <a:t> Specialized Business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Verdana" pitchFamily="34" charset="0"/>
                        <a:cs typeface="Arial"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chemeClr val="tx1"/>
                          </a:solidFill>
                          <a:effectLst/>
                          <a:latin typeface="Verdana" pitchFamily="34" charset="0"/>
                          <a:cs typeface="Arial" pitchFamily="34" charset="0"/>
                        </a:rPr>
                        <a:t> Business Research</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5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chemeClr val="tx1"/>
                          </a:solidFill>
                          <a:effectLst/>
                          <a:latin typeface="Verdana" pitchFamily="34" charset="0"/>
                          <a:cs typeface="Arial" pitchFamily="34" charset="0"/>
                        </a:rPr>
                        <a:t> Integration and Application: Strategy</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5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chemeClr val="tx1"/>
                          </a:solidFill>
                          <a:effectLst/>
                          <a:latin typeface="Verdana" pitchFamily="34" charset="0"/>
                          <a:cs typeface="Arial" pitchFamily="34" charset="0"/>
                        </a:rPr>
                        <a:t> Integration and Application: Business Simulation and Planning</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5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chemeClr val="tx1"/>
                          </a:solidFill>
                          <a:effectLst/>
                          <a:latin typeface="Verdana" pitchFamily="34" charset="0"/>
                          <a:cs typeface="Arial" pitchFamily="34" charset="0"/>
                        </a:rPr>
                        <a:t> Integration and Application: Internship  or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Verdana" pitchFamily="34" charset="0"/>
                          <a:cs typeface="Arial" pitchFamily="34" charset="0"/>
                        </a:rPr>
                        <a:t>Integration and Application: Thesis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Verdana" pitchFamily="34" charset="0"/>
                        <a:cs typeface="Arial"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cxnSp>
        <p:nvCxnSpPr>
          <p:cNvPr id="18454" name="Straight Connector 25"/>
          <p:cNvCxnSpPr>
            <a:cxnSpLocks noChangeShapeType="1"/>
          </p:cNvCxnSpPr>
          <p:nvPr/>
        </p:nvCxnSpPr>
        <p:spPr bwMode="auto">
          <a:xfrm rot="5400000">
            <a:off x="5295900" y="4000500"/>
            <a:ext cx="3581400" cy="0"/>
          </a:xfrm>
          <a:prstGeom prst="line">
            <a:avLst/>
          </a:prstGeom>
          <a:noFill/>
          <a:ln w="12700" algn="ctr">
            <a:solidFill>
              <a:schemeClr val="tx1"/>
            </a:solidFill>
            <a:round/>
            <a:headEnd/>
            <a:tailEnd/>
          </a:ln>
        </p:spPr>
      </p:cxnSp>
      <p:sp>
        <p:nvSpPr>
          <p:cNvPr id="21"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sp>
        <p:nvSpPr>
          <p:cNvPr id="20" name="Slide Number Placeholder 2"/>
          <p:cNvSpPr>
            <a:spLocks noGrp="1"/>
          </p:cNvSpPr>
          <p:nvPr>
            <p:ph type="sldNum" sz="quarter" idx="10"/>
          </p:nvPr>
        </p:nvSpPr>
        <p:spPr>
          <a:xfrm>
            <a:off x="8534400" y="6324600"/>
            <a:ext cx="381000" cy="476250"/>
          </a:xfrm>
        </p:spPr>
        <p:txBody>
          <a:bodyPr/>
          <a:lstStyle/>
          <a:p>
            <a:fld id="{FFE1650E-84E0-4733-A33E-184723344930}" type="slidenum">
              <a:rPr lang="en-US"/>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1524000"/>
            <a:ext cx="9144000" cy="5334000"/>
          </a:xfrm>
          <a:prstGeom prst="rect">
            <a:avLst/>
          </a:prstGeom>
          <a:noFill/>
          <a:ln w="12700">
            <a:noFill/>
            <a:miter lim="800000"/>
            <a:headEnd/>
            <a:tailEnd/>
          </a:ln>
        </p:spPr>
        <p:txBody>
          <a:bodyPr wrap="none" anchor="ctr">
            <a:spAutoFit/>
          </a:bodyPr>
          <a:lstStyle/>
          <a:p>
            <a:pPr>
              <a:spcBef>
                <a:spcPct val="50000"/>
              </a:spcBef>
            </a:pPr>
            <a:endParaRPr lang="en-US" sz="2000" b="1">
              <a:solidFill>
                <a:schemeClr val="bg1"/>
              </a:solidFill>
              <a:latin typeface="Times New Roman" pitchFamily="18" charset="0"/>
            </a:endParaRPr>
          </a:p>
        </p:txBody>
      </p:sp>
      <p:sp>
        <p:nvSpPr>
          <p:cNvPr id="311300" name="Rectangle 4"/>
          <p:cNvSpPr>
            <a:spLocks noGrp="1" noChangeArrowheads="1"/>
          </p:cNvSpPr>
          <p:nvPr>
            <p:ph type="title" idx="4294967295"/>
          </p:nvPr>
        </p:nvSpPr>
        <p:spPr>
          <a:xfrm>
            <a:off x="1143000" y="228600"/>
            <a:ext cx="8001000" cy="1295400"/>
          </a:xfrm>
        </p:spPr>
        <p:txBody>
          <a:bodyPr/>
          <a:lstStyle/>
          <a:p>
            <a:pPr eaLnBrk="1" hangingPunct="1">
              <a:defRPr/>
            </a:pPr>
            <a:r>
              <a:rPr lang="en-US" sz="2400" b="1" dirty="0" smtClean="0">
                <a:solidFill>
                  <a:srgbClr val="7030A0"/>
                </a:solidFill>
                <a:effectLst>
                  <a:outerShdw blurRad="38100" dist="38100" dir="2700000" algn="tl">
                    <a:srgbClr val="C0C0C0"/>
                  </a:outerShdw>
                </a:effectLst>
                <a:latin typeface="Verdana" pitchFamily="34" charset="0"/>
              </a:rPr>
              <a:t>Inter-Disciplinary (Dual) Graduate M.S. &amp;/or M.S./MBA Degree &amp; Certificate Programs – Business, Engineering &amp; Education</a:t>
            </a:r>
          </a:p>
        </p:txBody>
      </p:sp>
      <p:sp>
        <p:nvSpPr>
          <p:cNvPr id="19460" name="Line 5"/>
          <p:cNvSpPr>
            <a:spLocks noChangeShapeType="1"/>
          </p:cNvSpPr>
          <p:nvPr/>
        </p:nvSpPr>
        <p:spPr bwMode="auto">
          <a:xfrm>
            <a:off x="0" y="1520825"/>
            <a:ext cx="9144000" cy="0"/>
          </a:xfrm>
          <a:prstGeom prst="line">
            <a:avLst/>
          </a:prstGeom>
          <a:noFill/>
          <a:ln w="57150">
            <a:solidFill>
              <a:srgbClr val="680088"/>
            </a:solidFill>
            <a:round/>
            <a:headEnd/>
            <a:tailEnd/>
          </a:ln>
        </p:spPr>
        <p:txBody>
          <a:bodyPr>
            <a:spAutoFit/>
          </a:bodyPr>
          <a:lstStyle/>
          <a:p>
            <a:endParaRPr lang="en-US"/>
          </a:p>
        </p:txBody>
      </p:sp>
      <p:graphicFrame>
        <p:nvGraphicFramePr>
          <p:cNvPr id="198663" name="Group 7"/>
          <p:cNvGraphicFramePr>
            <a:graphicFrameLocks noGrp="1"/>
          </p:cNvGraphicFramePr>
          <p:nvPr>
            <p:ph idx="4294967295"/>
          </p:nvPr>
        </p:nvGraphicFramePr>
        <p:xfrm>
          <a:off x="304800" y="1752600"/>
          <a:ext cx="8458200" cy="4572001"/>
        </p:xfrm>
        <a:graphic>
          <a:graphicData uri="http://schemas.openxmlformats.org/drawingml/2006/table">
            <a:tbl>
              <a:tblPr/>
              <a:tblGrid>
                <a:gridCol w="1692275"/>
                <a:gridCol w="1690688"/>
                <a:gridCol w="1692275"/>
                <a:gridCol w="1690687"/>
                <a:gridCol w="1692275"/>
              </a:tblGrid>
              <a:tr h="950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2F01A3"/>
                          </a:solidFill>
                          <a:effectLst>
                            <a:outerShdw blurRad="38100" dist="38100" dir="2700000" algn="tl">
                              <a:srgbClr val="000000"/>
                            </a:outerShdw>
                          </a:effectLst>
                          <a:latin typeface="Verdana" pitchFamily="34" charset="0"/>
                        </a:rPr>
                        <a:t>BME/C.S. or </a:t>
                      </a:r>
                      <a:r>
                        <a:rPr kumimoji="0" lang="en-US" sz="2000" b="1" i="0" u="none" strike="noStrike" cap="none" normalizeH="0" baseline="0" dirty="0" err="1" smtClean="0">
                          <a:ln>
                            <a:noFill/>
                          </a:ln>
                          <a:solidFill>
                            <a:srgbClr val="2F01A3"/>
                          </a:solidFill>
                          <a:effectLst>
                            <a:outerShdw blurRad="38100" dist="38100" dir="2700000" algn="tl">
                              <a:srgbClr val="000000"/>
                            </a:outerShdw>
                          </a:effectLst>
                          <a:latin typeface="Verdana" pitchFamily="34" charset="0"/>
                        </a:rPr>
                        <a:t>CpE</a:t>
                      </a:r>
                      <a:endParaRPr kumimoji="0" lang="en-US" sz="2000" b="1" i="0" u="none" strike="noStrike" cap="none" normalizeH="0" baseline="0" dirty="0" smtClean="0">
                        <a:ln>
                          <a:noFill/>
                        </a:ln>
                        <a:solidFill>
                          <a:srgbClr val="2F01A3"/>
                        </a:solidFill>
                        <a:effectLst>
                          <a:outerShdw blurRad="38100" dist="38100" dir="2700000" algn="tl">
                            <a:srgbClr val="000000"/>
                          </a:outerShdw>
                        </a:effectLst>
                        <a:latin typeface="Verdana" pitchFamily="34" charset="0"/>
                      </a:endParaRP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FBD5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C.S./CpE</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BCE2F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C.S./MSIT</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BCE2F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CpE/MSIT</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M.E./MBA</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FDCBBB"/>
                    </a:solid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BME/E.E.</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FBD5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C.S./E.E.</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BCE2F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CpE/E.E.</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E.E./M.E.</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M.E./T.M.</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FDCBBB"/>
                    </a:solidFill>
                  </a:tcPr>
                </a:tc>
              </a:tr>
              <a:tr h="906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BME/M.E.</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FBD5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C.S./MBA</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BCE2F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CpE/M.E.</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E.E./MBA</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T.M./MBA</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EFD9FB"/>
                    </a:solid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BME/T.M.</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FBD5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C.S./M.E.</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BCE2F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CpE/MBA</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E.E./MSIT</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T.M./MSIT</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EFD9FB"/>
                    </a:solidFill>
                  </a:tcPr>
                </a:tc>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2F01A3"/>
                          </a:solidFill>
                          <a:effectLst>
                            <a:outerShdw blurRad="38100" dist="38100" dir="2700000" algn="tl">
                              <a:srgbClr val="000000"/>
                            </a:outerShdw>
                          </a:effectLst>
                          <a:latin typeface="Verdana" pitchFamily="34" charset="0"/>
                        </a:rPr>
                        <a:t>BME/MBA</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FBD5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C.S./T.M.</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BCE2F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CpE/T.M.</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E.E./T.M.</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2F01A3"/>
                          </a:solidFill>
                          <a:effectLst>
                            <a:outerShdw blurRad="38100" dist="38100" dir="2700000" algn="tl">
                              <a:srgbClr val="000000"/>
                            </a:outerShdw>
                          </a:effectLst>
                          <a:latin typeface="Verdana" pitchFamily="34" charset="0"/>
                        </a:rPr>
                        <a:t>Couns. &amp; HR/MBA</a:t>
                      </a:r>
                    </a:p>
                  </a:txBody>
                  <a:tcPr anchor="ctr" horzOverflow="overflow">
                    <a:lnL w="6350" cap="flat" cmpd="sng" algn="ctr">
                      <a:solidFill>
                        <a:srgbClr val="2F01A3"/>
                      </a:solidFill>
                      <a:prstDash val="solid"/>
                      <a:round/>
                      <a:headEnd type="none" w="med" len="med"/>
                      <a:tailEnd type="none" w="med" len="med"/>
                    </a:lnL>
                    <a:lnR w="6350" cap="flat" cmpd="sng" algn="ctr">
                      <a:solidFill>
                        <a:srgbClr val="2F01A3"/>
                      </a:solidFill>
                      <a:prstDash val="solid"/>
                      <a:round/>
                      <a:headEnd type="none" w="med" len="med"/>
                      <a:tailEnd type="none" w="med" len="med"/>
                    </a:lnR>
                    <a:lnT w="6350" cap="flat" cmpd="sng" algn="ctr">
                      <a:solidFill>
                        <a:srgbClr val="2F01A3"/>
                      </a:solidFill>
                      <a:prstDash val="solid"/>
                      <a:round/>
                      <a:headEnd type="none" w="med" len="med"/>
                      <a:tailEnd type="none" w="med" len="med"/>
                    </a:lnT>
                    <a:lnB w="6350" cap="flat" cmpd="sng" algn="ctr">
                      <a:solidFill>
                        <a:srgbClr val="2F01A3"/>
                      </a:solidFill>
                      <a:prstDash val="solid"/>
                      <a:round/>
                      <a:headEnd type="none" w="med" len="med"/>
                      <a:tailEnd type="none" w="med" len="med"/>
                    </a:lnB>
                    <a:lnTlToBr>
                      <a:noFill/>
                    </a:lnTlToBr>
                    <a:lnBlToTr>
                      <a:noFill/>
                    </a:lnBlToTr>
                    <a:solidFill>
                      <a:srgbClr val="ECBE80"/>
                    </a:solidFill>
                  </a:tcPr>
                </a:tc>
              </a:tr>
            </a:tbl>
          </a:graphicData>
        </a:graphic>
      </p:graphicFrame>
      <p:pic>
        <p:nvPicPr>
          <p:cNvPr id="19499" name="Picture 165" descr="UBlogo100x100"/>
          <p:cNvPicPr>
            <a:picLocks noChangeAspect="1" noChangeArrowheads="1"/>
          </p:cNvPicPr>
          <p:nvPr/>
        </p:nvPicPr>
        <p:blipFill>
          <a:blip r:embed="rId2" cstate="print"/>
          <a:srcRect/>
          <a:stretch>
            <a:fillRect/>
          </a:stretch>
        </p:blipFill>
        <p:spPr bwMode="auto">
          <a:xfrm>
            <a:off x="79375" y="155575"/>
            <a:ext cx="1063625" cy="1063625"/>
          </a:xfrm>
          <a:prstGeom prst="rect">
            <a:avLst/>
          </a:prstGeom>
          <a:noFill/>
          <a:ln w="9525">
            <a:noFill/>
            <a:miter lim="800000"/>
            <a:headEnd/>
            <a:tailEnd/>
          </a:ln>
        </p:spPr>
      </p:pic>
      <p:sp>
        <p:nvSpPr>
          <p:cNvPr id="24621" name="Slide Number Placeholder 2"/>
          <p:cNvSpPr>
            <a:spLocks noGrp="1"/>
          </p:cNvSpPr>
          <p:nvPr>
            <p:ph type="sldNum" sz="quarter" idx="10"/>
          </p:nvPr>
        </p:nvSpPr>
        <p:spPr>
          <a:xfrm>
            <a:off x="8534400" y="6324600"/>
            <a:ext cx="381000" cy="476250"/>
          </a:xfrm>
        </p:spPr>
        <p:txBody>
          <a:bodyPr/>
          <a:lstStyle/>
          <a:p>
            <a:fld id="{2AE8D937-468F-43E9-8EC1-BD38CFB76E8D}" type="slidenum">
              <a:rPr lang="en-US"/>
              <a:pPr/>
              <a:t>22</a:t>
            </a:fld>
            <a:endParaRPr lang="en-US"/>
          </a:p>
        </p:txBody>
      </p:sp>
      <p:sp>
        <p:nvSpPr>
          <p:cNvPr id="10"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458200" cy="1143000"/>
          </a:xfrm>
        </p:spPr>
        <p:txBody>
          <a:bodyPr/>
          <a:lstStyle/>
          <a:p>
            <a:pPr eaLnBrk="1" fontAlgn="auto" hangingPunct="1">
              <a:spcAft>
                <a:spcPts val="0"/>
              </a:spcAft>
              <a:defRPr/>
            </a:pPr>
            <a:r>
              <a:rPr lang="en-US" sz="3400" b="1" dirty="0" smtClean="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Committed and Caring Faculty </a:t>
            </a:r>
            <a:endParaRPr lang="en-US" sz="3400" b="1" dirty="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20483" name="Content Placeholder 2"/>
          <p:cNvSpPr>
            <a:spLocks noGrp="1"/>
          </p:cNvSpPr>
          <p:nvPr>
            <p:ph idx="1"/>
          </p:nvPr>
        </p:nvSpPr>
        <p:spPr>
          <a:xfrm>
            <a:off x="457200" y="1371600"/>
            <a:ext cx="8229600" cy="5181600"/>
          </a:xfrm>
        </p:spPr>
        <p:txBody>
          <a:bodyPr/>
          <a:lstStyle/>
          <a:p>
            <a:pPr eaLnBrk="1" hangingPunct="1"/>
            <a:endParaRPr lang="en-US" sz="2000" smtClean="0">
              <a:latin typeface="Times New Roman" pitchFamily="18" charset="0"/>
              <a:cs typeface="Times New Roman" pitchFamily="18" charset="0"/>
            </a:endParaRPr>
          </a:p>
          <a:p>
            <a:pPr eaLnBrk="1" hangingPunct="1"/>
            <a:endParaRPr lang="en-US" sz="2000" smtClean="0">
              <a:latin typeface="Times New Roman" pitchFamily="18" charset="0"/>
              <a:cs typeface="Times New Roman" pitchFamily="18" charset="0"/>
            </a:endParaRPr>
          </a:p>
          <a:p>
            <a:pPr eaLnBrk="1" hangingPunct="1"/>
            <a:endParaRPr lang="en-US" sz="2000" smtClean="0">
              <a:latin typeface="Times New Roman" pitchFamily="18" charset="0"/>
              <a:cs typeface="Times New Roman" pitchFamily="18" charset="0"/>
            </a:endParaRPr>
          </a:p>
          <a:p>
            <a:pPr eaLnBrk="1" hangingPunct="1"/>
            <a:endParaRPr lang="en-US" sz="2000" smtClean="0">
              <a:latin typeface="Times New Roman" pitchFamily="18" charset="0"/>
              <a:cs typeface="Times New Roman" pitchFamily="18" charset="0"/>
            </a:endParaRPr>
          </a:p>
          <a:p>
            <a:pPr eaLnBrk="1" hangingPunct="1"/>
            <a:endParaRPr lang="en-US" sz="2000" smtClean="0">
              <a:latin typeface="Times New Roman" pitchFamily="18" charset="0"/>
              <a:cs typeface="Times New Roman" pitchFamily="18" charset="0"/>
            </a:endParaRPr>
          </a:p>
          <a:p>
            <a:pPr eaLnBrk="1" hangingPunct="1"/>
            <a:endParaRPr lang="en-US" sz="2000" smtClean="0">
              <a:latin typeface="Times New Roman" pitchFamily="18" charset="0"/>
              <a:cs typeface="Times New Roman" pitchFamily="18" charset="0"/>
            </a:endParaRPr>
          </a:p>
          <a:p>
            <a:pPr eaLnBrk="1" hangingPunct="1">
              <a:buFont typeface="Wingdings" pitchFamily="2" charset="2"/>
              <a:buChar char="v"/>
            </a:pPr>
            <a:endParaRPr lang="en-US" sz="2000" b="1" smtClean="0">
              <a:latin typeface="Times New Roman" pitchFamily="18" charset="0"/>
              <a:cs typeface="Times New Roman" pitchFamily="18" charset="0"/>
            </a:endParaRPr>
          </a:p>
          <a:p>
            <a:pPr eaLnBrk="1" hangingPunct="1">
              <a:buFont typeface="Wingdings" pitchFamily="2" charset="2"/>
              <a:buChar char="Ø"/>
            </a:pPr>
            <a:r>
              <a:rPr lang="en-US" sz="1800" b="1" smtClean="0">
                <a:solidFill>
                  <a:srgbClr val="5A00BE"/>
                </a:solidFill>
                <a:latin typeface="Verdana" pitchFamily="34" charset="0"/>
              </a:rPr>
              <a:t>500+ full-time professors and adjuncts</a:t>
            </a:r>
          </a:p>
          <a:p>
            <a:pPr eaLnBrk="1" hangingPunct="1">
              <a:buFont typeface="Wingdings" pitchFamily="2" charset="2"/>
              <a:buChar char="Ø"/>
            </a:pPr>
            <a:r>
              <a:rPr lang="en-US" sz="1800" b="1" smtClean="0">
                <a:solidFill>
                  <a:srgbClr val="5A00BE"/>
                </a:solidFill>
                <a:latin typeface="Verdana" pitchFamily="34" charset="0"/>
              </a:rPr>
              <a:t>Highly credentialed, i.e. New York University, Fordham University, MIT, Pennsylvania State University, Columbia University, etc.</a:t>
            </a:r>
          </a:p>
          <a:p>
            <a:pPr eaLnBrk="1" hangingPunct="1">
              <a:buFont typeface="Wingdings" pitchFamily="2" charset="2"/>
              <a:buChar char="Ø"/>
            </a:pPr>
            <a:r>
              <a:rPr lang="en-US" sz="1800" b="1" smtClean="0">
                <a:solidFill>
                  <a:srgbClr val="5A00BE"/>
                </a:solidFill>
                <a:latin typeface="Verdana" pitchFamily="34" charset="0"/>
              </a:rPr>
              <a:t>18:1 student-faculty ratio</a:t>
            </a:r>
          </a:p>
          <a:p>
            <a:pPr eaLnBrk="1" hangingPunct="1">
              <a:buFont typeface="Wingdings" pitchFamily="2" charset="2"/>
              <a:buChar char="Ø"/>
            </a:pPr>
            <a:r>
              <a:rPr lang="en-US" sz="1800" b="1" smtClean="0">
                <a:solidFill>
                  <a:srgbClr val="5A00BE"/>
                </a:solidFill>
                <a:latin typeface="Verdana" pitchFamily="34" charset="0"/>
              </a:rPr>
              <a:t>Fulbright Scholars, National Science Foundation Fellows, Ford Fellows </a:t>
            </a:r>
          </a:p>
          <a:p>
            <a:pPr eaLnBrk="1" hangingPunct="1">
              <a:buFont typeface="Wingdings" pitchFamily="2" charset="2"/>
              <a:buChar char="Ø"/>
            </a:pPr>
            <a:r>
              <a:rPr lang="en-US" sz="1800" b="1" smtClean="0">
                <a:solidFill>
                  <a:srgbClr val="5A00BE"/>
                </a:solidFill>
                <a:latin typeface="Verdana" pitchFamily="34" charset="0"/>
              </a:rPr>
              <a:t>Actively involved in research, publishing, conferences</a:t>
            </a:r>
          </a:p>
          <a:p>
            <a:pPr eaLnBrk="1" hangingPunct="1">
              <a:buFont typeface="Wingdings" pitchFamily="2" charset="2"/>
              <a:buChar char="Ø"/>
            </a:pPr>
            <a:endParaRPr lang="en-US" sz="1800" smtClean="0">
              <a:solidFill>
                <a:srgbClr val="5A00BE"/>
              </a:solidFill>
              <a:latin typeface="Verdana" pitchFamily="34" charset="0"/>
            </a:endParaRPr>
          </a:p>
          <a:p>
            <a:pPr eaLnBrk="1" hangingPunct="1">
              <a:buFont typeface="Wingdings" pitchFamily="2" charset="2"/>
              <a:buChar char="Ø"/>
            </a:pPr>
            <a:endParaRPr lang="en-US" sz="1800" smtClean="0">
              <a:solidFill>
                <a:srgbClr val="5A00BE"/>
              </a:solidFill>
              <a:latin typeface="Verdana" pitchFamily="34" charset="0"/>
            </a:endParaRPr>
          </a:p>
        </p:txBody>
      </p:sp>
      <p:pic>
        <p:nvPicPr>
          <p:cNvPr id="20484" name="Picture 7" descr="UB_15"/>
          <p:cNvPicPr>
            <a:picLocks noChangeAspect="1" noChangeArrowheads="1"/>
          </p:cNvPicPr>
          <p:nvPr/>
        </p:nvPicPr>
        <p:blipFill>
          <a:blip r:embed="rId2" cstate="print"/>
          <a:srcRect/>
          <a:stretch>
            <a:fillRect/>
          </a:stretch>
        </p:blipFill>
        <p:spPr bwMode="auto">
          <a:xfrm>
            <a:off x="2362200" y="1676400"/>
            <a:ext cx="3962400" cy="2133600"/>
          </a:xfrm>
          <a:prstGeom prst="rect">
            <a:avLst/>
          </a:prstGeom>
          <a:noFill/>
          <a:ln w="9525">
            <a:noFill/>
            <a:miter lim="800000"/>
            <a:headEnd/>
            <a:tailEnd/>
          </a:ln>
        </p:spPr>
      </p:pic>
      <p:sp>
        <p:nvSpPr>
          <p:cNvPr id="20485" name="Line 5"/>
          <p:cNvSpPr>
            <a:spLocks noChangeShapeType="1"/>
          </p:cNvSpPr>
          <p:nvPr/>
        </p:nvSpPr>
        <p:spPr bwMode="auto">
          <a:xfrm>
            <a:off x="0" y="1447800"/>
            <a:ext cx="9144000" cy="0"/>
          </a:xfrm>
          <a:prstGeom prst="line">
            <a:avLst/>
          </a:prstGeom>
          <a:noFill/>
          <a:ln w="57150">
            <a:solidFill>
              <a:srgbClr val="680088"/>
            </a:solidFill>
            <a:round/>
            <a:headEnd/>
            <a:tailEnd/>
          </a:ln>
        </p:spPr>
        <p:txBody>
          <a:bodyPr>
            <a:spAutoFit/>
          </a:bodyPr>
          <a:lstStyle/>
          <a:p>
            <a:endParaRPr lang="en-US"/>
          </a:p>
        </p:txBody>
      </p:sp>
      <p:pic>
        <p:nvPicPr>
          <p:cNvPr id="20486" name="Picture 6" descr="UBlogo100x100"/>
          <p:cNvPicPr>
            <a:picLocks noChangeAspect="1" noChangeArrowheads="1"/>
          </p:cNvPicPr>
          <p:nvPr/>
        </p:nvPicPr>
        <p:blipFill>
          <a:blip r:embed="rId3" cstate="print"/>
          <a:srcRect/>
          <a:stretch>
            <a:fillRect/>
          </a:stretch>
        </p:blipFill>
        <p:spPr bwMode="auto">
          <a:xfrm>
            <a:off x="79375" y="231775"/>
            <a:ext cx="1063625" cy="1063625"/>
          </a:xfrm>
          <a:prstGeom prst="rect">
            <a:avLst/>
          </a:prstGeom>
          <a:noFill/>
          <a:ln w="9525">
            <a:noFill/>
            <a:miter lim="800000"/>
            <a:headEnd/>
            <a:tailEnd/>
          </a:ln>
        </p:spPr>
      </p:pic>
      <p:sp>
        <p:nvSpPr>
          <p:cNvPr id="25607" name="Slide Number Placeholder 2"/>
          <p:cNvSpPr>
            <a:spLocks noGrp="1"/>
          </p:cNvSpPr>
          <p:nvPr>
            <p:ph type="sldNum" sz="quarter" idx="10"/>
          </p:nvPr>
        </p:nvSpPr>
        <p:spPr>
          <a:xfrm>
            <a:off x="8534400" y="6324600"/>
            <a:ext cx="381000" cy="476250"/>
          </a:xfrm>
        </p:spPr>
        <p:txBody>
          <a:bodyPr/>
          <a:lstStyle/>
          <a:p>
            <a:fld id="{228A1E6B-2DC6-42B1-B916-06D88DF51EEB}" type="slidenum">
              <a:rPr lang="en-US"/>
              <a:pPr/>
              <a:t>23</a:t>
            </a:fld>
            <a:endParaRPr lang="en-US"/>
          </a:p>
        </p:txBody>
      </p:sp>
      <p:sp>
        <p:nvSpPr>
          <p:cNvPr id="9"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458200" cy="1143000"/>
          </a:xfrm>
        </p:spPr>
        <p:txBody>
          <a:bodyPr/>
          <a:lstStyle/>
          <a:p>
            <a:pPr eaLnBrk="1" fontAlgn="auto" hangingPunct="1">
              <a:spcAft>
                <a:spcPts val="0"/>
              </a:spcAft>
              <a:defRPr/>
            </a:pPr>
            <a:r>
              <a:rPr lang="en-US" sz="3400" b="1" dirty="0" smtClean="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Understanding The Needs of International Students</a:t>
            </a:r>
            <a:endParaRPr lang="en-US" sz="3400" b="1" dirty="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21507" name="Content Placeholder 2"/>
          <p:cNvSpPr>
            <a:spLocks noGrp="1"/>
          </p:cNvSpPr>
          <p:nvPr>
            <p:ph idx="1"/>
          </p:nvPr>
        </p:nvSpPr>
        <p:spPr>
          <a:xfrm>
            <a:off x="304800" y="2286000"/>
            <a:ext cx="5410200" cy="3429000"/>
          </a:xfrm>
        </p:spPr>
        <p:txBody>
          <a:bodyPr/>
          <a:lstStyle/>
          <a:p>
            <a:endParaRPr lang="en-US" sz="2000" b="1" smtClean="0">
              <a:latin typeface="Verdana" pitchFamily="34" charset="0"/>
            </a:endParaRPr>
          </a:p>
          <a:p>
            <a:r>
              <a:rPr lang="en-US" sz="2000" b="1" smtClean="0">
                <a:latin typeface="Verdana" pitchFamily="34" charset="0"/>
              </a:rPr>
              <a:t>Dedicated Office of International student services </a:t>
            </a:r>
          </a:p>
          <a:p>
            <a:r>
              <a:rPr lang="en-US" sz="2000" b="1" smtClean="0">
                <a:latin typeface="Verdana" pitchFamily="34" charset="0"/>
              </a:rPr>
              <a:t>F1 student legal advice </a:t>
            </a:r>
          </a:p>
          <a:p>
            <a:r>
              <a:rPr lang="en-US" sz="2000" b="1" smtClean="0">
                <a:latin typeface="Verdana" pitchFamily="34" charset="0"/>
              </a:rPr>
              <a:t>24/7 Travel Signatures</a:t>
            </a:r>
          </a:p>
          <a:p>
            <a:r>
              <a:rPr lang="en-US" sz="2000" b="1" smtClean="0">
                <a:latin typeface="Verdana" pitchFamily="34" charset="0"/>
              </a:rPr>
              <a:t>OPT &amp; CPT</a:t>
            </a:r>
          </a:p>
          <a:p>
            <a:r>
              <a:rPr lang="en-US" sz="2000" b="1" smtClean="0">
                <a:latin typeface="Verdana" pitchFamily="34" charset="0"/>
              </a:rPr>
              <a:t>Driver’s License and Social Security </a:t>
            </a:r>
          </a:p>
          <a:p>
            <a:r>
              <a:rPr lang="en-US" sz="2000" b="1" smtClean="0">
                <a:latin typeface="Verdana" pitchFamily="34" charset="0"/>
              </a:rPr>
              <a:t>International Festival</a:t>
            </a:r>
          </a:p>
          <a:p>
            <a:pPr eaLnBrk="1" hangingPunct="1">
              <a:buFont typeface="Wingdings" pitchFamily="2" charset="2"/>
              <a:buChar char="Ø"/>
            </a:pPr>
            <a:endParaRPr lang="en-US" sz="1800" b="1" smtClean="0">
              <a:solidFill>
                <a:srgbClr val="5A00BE"/>
              </a:solidFill>
              <a:latin typeface="Verdana" pitchFamily="34" charset="0"/>
            </a:endParaRPr>
          </a:p>
        </p:txBody>
      </p:sp>
      <p:sp>
        <p:nvSpPr>
          <p:cNvPr id="21508" name="Line 5"/>
          <p:cNvSpPr>
            <a:spLocks noChangeShapeType="1"/>
          </p:cNvSpPr>
          <p:nvPr/>
        </p:nvSpPr>
        <p:spPr bwMode="auto">
          <a:xfrm>
            <a:off x="0" y="1447800"/>
            <a:ext cx="9144000" cy="0"/>
          </a:xfrm>
          <a:prstGeom prst="line">
            <a:avLst/>
          </a:prstGeom>
          <a:noFill/>
          <a:ln w="57150">
            <a:solidFill>
              <a:srgbClr val="680088"/>
            </a:solidFill>
            <a:round/>
            <a:headEnd/>
            <a:tailEnd/>
          </a:ln>
        </p:spPr>
        <p:txBody>
          <a:bodyPr>
            <a:spAutoFit/>
          </a:bodyPr>
          <a:lstStyle/>
          <a:p>
            <a:endParaRPr lang="en-US"/>
          </a:p>
        </p:txBody>
      </p:sp>
      <p:pic>
        <p:nvPicPr>
          <p:cNvPr id="21509" name="Picture 6" descr="UBlogo100x100"/>
          <p:cNvPicPr>
            <a:picLocks noChangeAspect="1" noChangeArrowheads="1"/>
          </p:cNvPicPr>
          <p:nvPr/>
        </p:nvPicPr>
        <p:blipFill>
          <a:blip r:embed="rId2" cstate="print"/>
          <a:srcRect/>
          <a:stretch>
            <a:fillRect/>
          </a:stretch>
        </p:blipFill>
        <p:spPr bwMode="auto">
          <a:xfrm>
            <a:off x="79375" y="231775"/>
            <a:ext cx="1063625" cy="1063625"/>
          </a:xfrm>
          <a:prstGeom prst="rect">
            <a:avLst/>
          </a:prstGeom>
          <a:noFill/>
          <a:ln w="9525">
            <a:noFill/>
            <a:miter lim="800000"/>
            <a:headEnd/>
            <a:tailEnd/>
          </a:ln>
        </p:spPr>
      </p:pic>
      <p:sp>
        <p:nvSpPr>
          <p:cNvPr id="25607" name="Slide Number Placeholder 2"/>
          <p:cNvSpPr>
            <a:spLocks noGrp="1"/>
          </p:cNvSpPr>
          <p:nvPr>
            <p:ph type="sldNum" sz="quarter" idx="10"/>
          </p:nvPr>
        </p:nvSpPr>
        <p:spPr>
          <a:xfrm>
            <a:off x="8534400" y="6324600"/>
            <a:ext cx="381000" cy="476250"/>
          </a:xfrm>
        </p:spPr>
        <p:txBody>
          <a:bodyPr/>
          <a:lstStyle/>
          <a:p>
            <a:fld id="{3BFE0520-1951-472A-A4DB-9912040EC3D5}" type="slidenum">
              <a:rPr lang="en-US"/>
              <a:pPr/>
              <a:t>24</a:t>
            </a:fld>
            <a:endParaRPr lang="en-US"/>
          </a:p>
        </p:txBody>
      </p:sp>
      <p:sp>
        <p:nvSpPr>
          <p:cNvPr id="9"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pic>
        <p:nvPicPr>
          <p:cNvPr id="21512" name="Picture 7" descr="Profiles1_033"/>
          <p:cNvPicPr>
            <a:picLocks noChangeAspect="1" noChangeArrowheads="1"/>
          </p:cNvPicPr>
          <p:nvPr/>
        </p:nvPicPr>
        <p:blipFill>
          <a:blip r:embed="rId3" cstate="print"/>
          <a:srcRect/>
          <a:stretch>
            <a:fillRect/>
          </a:stretch>
        </p:blipFill>
        <p:spPr bwMode="auto">
          <a:xfrm>
            <a:off x="6096000" y="1828800"/>
            <a:ext cx="2889250" cy="4343400"/>
          </a:xfrm>
          <a:prstGeom prst="rect">
            <a:avLst/>
          </a:prstGeom>
          <a:noFill/>
          <a:ln w="2857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458200" cy="1143000"/>
          </a:xfrm>
        </p:spPr>
        <p:txBody>
          <a:bodyPr/>
          <a:lstStyle/>
          <a:p>
            <a:pPr eaLnBrk="1" fontAlgn="auto" hangingPunct="1">
              <a:spcAft>
                <a:spcPts val="0"/>
              </a:spcAft>
              <a:defRPr/>
            </a:pPr>
            <a:r>
              <a:rPr lang="en-US" sz="3400" b="1" dirty="0" smtClean="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Student Life</a:t>
            </a:r>
            <a:endParaRPr lang="en-US" sz="3400" b="1" dirty="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22531" name="Content Placeholder 2"/>
          <p:cNvSpPr>
            <a:spLocks noGrp="1"/>
          </p:cNvSpPr>
          <p:nvPr>
            <p:ph idx="1"/>
          </p:nvPr>
        </p:nvSpPr>
        <p:spPr>
          <a:xfrm>
            <a:off x="0" y="1600200"/>
            <a:ext cx="5486400" cy="5181600"/>
          </a:xfrm>
        </p:spPr>
        <p:txBody>
          <a:bodyPr/>
          <a:lstStyle/>
          <a:p>
            <a:r>
              <a:rPr lang="en-US" sz="2100" smtClean="0">
                <a:latin typeface="Garamond" pitchFamily="18" charset="0"/>
              </a:rPr>
              <a:t>More than 45 registered clubs and organizations:</a:t>
            </a:r>
          </a:p>
          <a:p>
            <a:pPr>
              <a:spcBef>
                <a:spcPct val="0"/>
              </a:spcBef>
              <a:buFont typeface="Wingdings" pitchFamily="2" charset="2"/>
              <a:buNone/>
            </a:pPr>
            <a:r>
              <a:rPr lang="en-US" sz="2100" b="1" i="1" smtClean="0">
                <a:solidFill>
                  <a:srgbClr val="660066"/>
                </a:solidFill>
                <a:latin typeface="Garamond" pitchFamily="18" charset="0"/>
              </a:rPr>
              <a:t>	Club India</a:t>
            </a:r>
            <a:r>
              <a:rPr lang="en-US" sz="2100" b="1" i="1" smtClean="0">
                <a:latin typeface="Garamond" pitchFamily="18" charset="0"/>
              </a:rPr>
              <a:t>, </a:t>
            </a:r>
            <a:r>
              <a:rPr lang="en-US" sz="2100" b="1" i="1" smtClean="0">
                <a:solidFill>
                  <a:srgbClr val="660066"/>
                </a:solidFill>
                <a:latin typeface="Garamond" pitchFamily="18" charset="0"/>
              </a:rPr>
              <a:t>East Meets West Club, </a:t>
            </a:r>
          </a:p>
          <a:p>
            <a:pPr>
              <a:spcBef>
                <a:spcPct val="0"/>
              </a:spcBef>
              <a:buFont typeface="Wingdings" pitchFamily="2" charset="2"/>
              <a:buNone/>
            </a:pPr>
            <a:r>
              <a:rPr lang="en-US" sz="2100" b="1" i="1" smtClean="0">
                <a:solidFill>
                  <a:srgbClr val="660066"/>
                </a:solidFill>
                <a:latin typeface="Garamond" pitchFamily="18" charset="0"/>
              </a:rPr>
              <a:t>	Student Government, Multicultural Club, “The Scribe” (student-run newspaper), etc.</a:t>
            </a:r>
          </a:p>
          <a:p>
            <a:r>
              <a:rPr lang="en-US" sz="2100" smtClean="0">
                <a:latin typeface="Garamond" pitchFamily="18" charset="0"/>
              </a:rPr>
              <a:t>Community Service and Volunteer Projects:</a:t>
            </a:r>
          </a:p>
          <a:p>
            <a:pPr>
              <a:spcBef>
                <a:spcPct val="0"/>
              </a:spcBef>
              <a:buFontTx/>
              <a:buNone/>
            </a:pPr>
            <a:r>
              <a:rPr lang="en-US" sz="2100" b="1" i="1" smtClean="0">
                <a:solidFill>
                  <a:srgbClr val="660066"/>
                </a:solidFill>
                <a:latin typeface="Garamond" pitchFamily="18" charset="0"/>
              </a:rPr>
              <a:t>	Tutoring and mentoring local children, Habitat for Humanity, Alternative Spring Break</a:t>
            </a:r>
          </a:p>
          <a:p>
            <a:r>
              <a:rPr lang="en-US" sz="2100" b="1" smtClean="0">
                <a:latin typeface="Garamond" pitchFamily="18" charset="0"/>
              </a:rPr>
              <a:t>“</a:t>
            </a:r>
            <a:r>
              <a:rPr lang="en-US" sz="2100" smtClean="0">
                <a:latin typeface="Garamond" pitchFamily="18" charset="0"/>
              </a:rPr>
              <a:t>Twisted Café” student-run coffee shop</a:t>
            </a:r>
          </a:p>
          <a:p>
            <a:r>
              <a:rPr lang="en-US" sz="2100" smtClean="0">
                <a:latin typeface="Garamond" pitchFamily="18" charset="0"/>
              </a:rPr>
              <a:t>UB Shuttle Service provides free transportation 7 days a week</a:t>
            </a:r>
          </a:p>
          <a:p>
            <a:r>
              <a:rPr lang="en-US" sz="2100" smtClean="0">
                <a:latin typeface="Garamond" pitchFamily="18" charset="0"/>
              </a:rPr>
              <a:t>Close proximity to New York City, and Port Jefferson, Long Island</a:t>
            </a:r>
          </a:p>
          <a:p>
            <a:pPr eaLnBrk="1" hangingPunct="1">
              <a:buFont typeface="Wingdings" pitchFamily="2" charset="2"/>
              <a:buChar char="Ø"/>
            </a:pPr>
            <a:endParaRPr lang="en-US" sz="2100" smtClean="0">
              <a:solidFill>
                <a:srgbClr val="5A00BE"/>
              </a:solidFill>
              <a:latin typeface="Garamond" pitchFamily="18" charset="0"/>
            </a:endParaRPr>
          </a:p>
        </p:txBody>
      </p:sp>
      <p:sp>
        <p:nvSpPr>
          <p:cNvPr id="22532" name="Line 5"/>
          <p:cNvSpPr>
            <a:spLocks noChangeShapeType="1"/>
          </p:cNvSpPr>
          <p:nvPr/>
        </p:nvSpPr>
        <p:spPr bwMode="auto">
          <a:xfrm>
            <a:off x="0" y="1371600"/>
            <a:ext cx="9144000" cy="0"/>
          </a:xfrm>
          <a:prstGeom prst="line">
            <a:avLst/>
          </a:prstGeom>
          <a:noFill/>
          <a:ln w="57150">
            <a:solidFill>
              <a:srgbClr val="680088"/>
            </a:solidFill>
            <a:round/>
            <a:headEnd/>
            <a:tailEnd/>
          </a:ln>
        </p:spPr>
        <p:txBody>
          <a:bodyPr>
            <a:spAutoFit/>
          </a:bodyPr>
          <a:lstStyle/>
          <a:p>
            <a:endParaRPr lang="en-US"/>
          </a:p>
        </p:txBody>
      </p:sp>
      <p:pic>
        <p:nvPicPr>
          <p:cNvPr id="22533" name="Picture 6" descr="UBlogo100x100"/>
          <p:cNvPicPr>
            <a:picLocks noChangeAspect="1" noChangeArrowheads="1"/>
          </p:cNvPicPr>
          <p:nvPr/>
        </p:nvPicPr>
        <p:blipFill>
          <a:blip r:embed="rId2" cstate="print"/>
          <a:srcRect/>
          <a:stretch>
            <a:fillRect/>
          </a:stretch>
        </p:blipFill>
        <p:spPr bwMode="auto">
          <a:xfrm>
            <a:off x="79375" y="231775"/>
            <a:ext cx="1063625" cy="1063625"/>
          </a:xfrm>
          <a:prstGeom prst="rect">
            <a:avLst/>
          </a:prstGeom>
          <a:noFill/>
          <a:ln w="9525">
            <a:noFill/>
            <a:miter lim="800000"/>
            <a:headEnd/>
            <a:tailEnd/>
          </a:ln>
        </p:spPr>
      </p:pic>
      <p:sp>
        <p:nvSpPr>
          <p:cNvPr id="25607" name="Slide Number Placeholder 2"/>
          <p:cNvSpPr>
            <a:spLocks noGrp="1"/>
          </p:cNvSpPr>
          <p:nvPr>
            <p:ph type="sldNum" sz="quarter" idx="10"/>
          </p:nvPr>
        </p:nvSpPr>
        <p:spPr>
          <a:xfrm>
            <a:off x="8534400" y="6324600"/>
            <a:ext cx="381000" cy="476250"/>
          </a:xfrm>
        </p:spPr>
        <p:txBody>
          <a:bodyPr/>
          <a:lstStyle/>
          <a:p>
            <a:fld id="{1251B354-27BC-4C22-9E4A-651D9645672B}" type="slidenum">
              <a:rPr lang="en-US"/>
              <a:pPr/>
              <a:t>25</a:t>
            </a:fld>
            <a:endParaRPr lang="en-US"/>
          </a:p>
        </p:txBody>
      </p:sp>
      <p:sp>
        <p:nvSpPr>
          <p:cNvPr id="9"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pic>
        <p:nvPicPr>
          <p:cNvPr id="22536" name="Picture 6" descr="conference_016"/>
          <p:cNvPicPr>
            <a:picLocks noChangeAspect="1" noChangeArrowheads="1"/>
          </p:cNvPicPr>
          <p:nvPr/>
        </p:nvPicPr>
        <p:blipFill>
          <a:blip r:embed="rId3" cstate="print"/>
          <a:srcRect l="6752" t="5258" r="35101" b="11841"/>
          <a:stretch>
            <a:fillRect/>
          </a:stretch>
        </p:blipFill>
        <p:spPr bwMode="auto">
          <a:xfrm>
            <a:off x="5403850" y="1676400"/>
            <a:ext cx="3663950" cy="4038600"/>
          </a:xfrm>
          <a:prstGeom prst="rect">
            <a:avLst/>
          </a:prstGeom>
          <a:noFill/>
          <a:ln w="2857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458200" cy="1143000"/>
          </a:xfrm>
        </p:spPr>
        <p:txBody>
          <a:bodyPr/>
          <a:lstStyle/>
          <a:p>
            <a:pPr eaLnBrk="1" fontAlgn="auto" hangingPunct="1">
              <a:spcAft>
                <a:spcPts val="0"/>
              </a:spcAft>
              <a:defRPr/>
            </a:pPr>
            <a:r>
              <a:rPr lang="en-US" sz="3400" b="1" dirty="0" smtClean="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International Festival</a:t>
            </a:r>
            <a:endParaRPr lang="en-US" sz="3400" b="1" dirty="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23555" name="Content Placeholder 2"/>
          <p:cNvSpPr>
            <a:spLocks noGrp="1"/>
          </p:cNvSpPr>
          <p:nvPr>
            <p:ph idx="1"/>
          </p:nvPr>
        </p:nvSpPr>
        <p:spPr>
          <a:xfrm>
            <a:off x="1981200" y="1447800"/>
            <a:ext cx="6172200" cy="1066800"/>
          </a:xfrm>
        </p:spPr>
        <p:txBody>
          <a:bodyPr/>
          <a:lstStyle/>
          <a:p>
            <a:r>
              <a:rPr lang="en-US" sz="2200" smtClean="0">
                <a:latin typeface="Verdana" pitchFamily="34" charset="0"/>
              </a:rPr>
              <a:t>Talent Competitions, Flags Parade</a:t>
            </a:r>
          </a:p>
          <a:p>
            <a:r>
              <a:rPr lang="en-US" sz="2200" smtClean="0">
                <a:latin typeface="Verdana" pitchFamily="34" charset="0"/>
              </a:rPr>
              <a:t>International Cuisine </a:t>
            </a:r>
          </a:p>
          <a:p>
            <a:r>
              <a:rPr lang="en-US" sz="2200" smtClean="0">
                <a:latin typeface="Verdana" pitchFamily="34" charset="0"/>
              </a:rPr>
              <a:t>Ethnic Artifacts Expo</a:t>
            </a:r>
          </a:p>
          <a:p>
            <a:pPr algn="ctr" eaLnBrk="1" hangingPunct="1">
              <a:buFont typeface="Wingdings" pitchFamily="2" charset="2"/>
              <a:buChar char="Ø"/>
            </a:pPr>
            <a:endParaRPr lang="en-US" sz="2200" smtClean="0">
              <a:solidFill>
                <a:srgbClr val="5A00BE"/>
              </a:solidFill>
              <a:latin typeface="Verdana" pitchFamily="34" charset="0"/>
            </a:endParaRPr>
          </a:p>
        </p:txBody>
      </p:sp>
      <p:sp>
        <p:nvSpPr>
          <p:cNvPr id="23556" name="Line 5"/>
          <p:cNvSpPr>
            <a:spLocks noChangeShapeType="1"/>
          </p:cNvSpPr>
          <p:nvPr/>
        </p:nvSpPr>
        <p:spPr bwMode="auto">
          <a:xfrm>
            <a:off x="0" y="1371600"/>
            <a:ext cx="9144000" cy="0"/>
          </a:xfrm>
          <a:prstGeom prst="line">
            <a:avLst/>
          </a:prstGeom>
          <a:noFill/>
          <a:ln w="57150">
            <a:solidFill>
              <a:srgbClr val="680088"/>
            </a:solidFill>
            <a:round/>
            <a:headEnd/>
            <a:tailEnd/>
          </a:ln>
        </p:spPr>
        <p:txBody>
          <a:bodyPr>
            <a:spAutoFit/>
          </a:bodyPr>
          <a:lstStyle/>
          <a:p>
            <a:endParaRPr lang="en-US"/>
          </a:p>
        </p:txBody>
      </p:sp>
      <p:pic>
        <p:nvPicPr>
          <p:cNvPr id="23557" name="Picture 6" descr="UBlogo100x100"/>
          <p:cNvPicPr>
            <a:picLocks noChangeAspect="1" noChangeArrowheads="1"/>
          </p:cNvPicPr>
          <p:nvPr/>
        </p:nvPicPr>
        <p:blipFill>
          <a:blip r:embed="rId2" cstate="print"/>
          <a:srcRect/>
          <a:stretch>
            <a:fillRect/>
          </a:stretch>
        </p:blipFill>
        <p:spPr bwMode="auto">
          <a:xfrm>
            <a:off x="79375" y="231775"/>
            <a:ext cx="1063625" cy="1063625"/>
          </a:xfrm>
          <a:prstGeom prst="rect">
            <a:avLst/>
          </a:prstGeom>
          <a:noFill/>
          <a:ln w="9525">
            <a:noFill/>
            <a:miter lim="800000"/>
            <a:headEnd/>
            <a:tailEnd/>
          </a:ln>
        </p:spPr>
      </p:pic>
      <p:sp>
        <p:nvSpPr>
          <p:cNvPr id="25607" name="Slide Number Placeholder 2"/>
          <p:cNvSpPr>
            <a:spLocks noGrp="1"/>
          </p:cNvSpPr>
          <p:nvPr>
            <p:ph type="sldNum" sz="quarter" idx="10"/>
          </p:nvPr>
        </p:nvSpPr>
        <p:spPr>
          <a:xfrm>
            <a:off x="8534400" y="6324600"/>
            <a:ext cx="381000" cy="476250"/>
          </a:xfrm>
        </p:spPr>
        <p:txBody>
          <a:bodyPr/>
          <a:lstStyle/>
          <a:p>
            <a:fld id="{958AA3ED-9F33-416C-8800-A07121FEAC72}" type="slidenum">
              <a:rPr lang="en-US"/>
              <a:pPr/>
              <a:t>26</a:t>
            </a:fld>
            <a:endParaRPr lang="en-US"/>
          </a:p>
        </p:txBody>
      </p:sp>
      <p:sp>
        <p:nvSpPr>
          <p:cNvPr id="9"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pic>
        <p:nvPicPr>
          <p:cNvPr id="23560" name="Picture 2" descr="UB_7"/>
          <p:cNvPicPr>
            <a:picLocks noChangeAspect="1" noChangeArrowheads="1"/>
          </p:cNvPicPr>
          <p:nvPr/>
        </p:nvPicPr>
        <p:blipFill>
          <a:blip r:embed="rId3" cstate="print"/>
          <a:srcRect/>
          <a:stretch>
            <a:fillRect/>
          </a:stretch>
        </p:blipFill>
        <p:spPr bwMode="auto">
          <a:xfrm>
            <a:off x="762000" y="2819400"/>
            <a:ext cx="7772400" cy="3657600"/>
          </a:xfrm>
          <a:prstGeom prst="rect">
            <a:avLst/>
          </a:prstGeom>
          <a:noFill/>
          <a:ln w="2857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UBlogo100x100"/>
          <p:cNvPicPr>
            <a:picLocks noChangeAspect="1" noChangeArrowheads="1"/>
          </p:cNvPicPr>
          <p:nvPr/>
        </p:nvPicPr>
        <p:blipFill>
          <a:blip r:embed="rId2" cstate="print"/>
          <a:srcRect/>
          <a:stretch>
            <a:fillRect/>
          </a:stretch>
        </p:blipFill>
        <p:spPr bwMode="auto">
          <a:xfrm>
            <a:off x="228600" y="228600"/>
            <a:ext cx="1063625" cy="1063625"/>
          </a:xfrm>
          <a:prstGeom prst="rect">
            <a:avLst/>
          </a:prstGeom>
          <a:noFill/>
          <a:ln w="9525">
            <a:noFill/>
            <a:miter lim="800000"/>
            <a:headEnd/>
            <a:tailEnd/>
          </a:ln>
        </p:spPr>
      </p:pic>
      <p:sp>
        <p:nvSpPr>
          <p:cNvPr id="24579" name="Line 38"/>
          <p:cNvSpPr>
            <a:spLocks noChangeShapeType="1"/>
          </p:cNvSpPr>
          <p:nvPr/>
        </p:nvSpPr>
        <p:spPr bwMode="auto">
          <a:xfrm>
            <a:off x="0" y="1371600"/>
            <a:ext cx="9144000" cy="0"/>
          </a:xfrm>
          <a:prstGeom prst="line">
            <a:avLst/>
          </a:prstGeom>
          <a:noFill/>
          <a:ln w="57150">
            <a:solidFill>
              <a:srgbClr val="680088"/>
            </a:solidFill>
            <a:round/>
            <a:headEnd/>
            <a:tailEnd/>
          </a:ln>
        </p:spPr>
        <p:txBody>
          <a:bodyPr>
            <a:spAutoFit/>
          </a:bodyPr>
          <a:lstStyle/>
          <a:p>
            <a:endParaRPr lang="en-US"/>
          </a:p>
        </p:txBody>
      </p:sp>
      <p:pic>
        <p:nvPicPr>
          <p:cNvPr id="24580" name="Picture 5" descr="news_bpcomp013w.jpg"/>
          <p:cNvPicPr>
            <a:picLocks noChangeAspect="1"/>
          </p:cNvPicPr>
          <p:nvPr/>
        </p:nvPicPr>
        <p:blipFill>
          <a:blip r:embed="rId3" cstate="print"/>
          <a:srcRect/>
          <a:stretch>
            <a:fillRect/>
          </a:stretch>
        </p:blipFill>
        <p:spPr bwMode="auto">
          <a:xfrm>
            <a:off x="381000" y="2057400"/>
            <a:ext cx="4672013" cy="3276600"/>
          </a:xfrm>
          <a:prstGeom prst="rect">
            <a:avLst/>
          </a:prstGeom>
          <a:noFill/>
          <a:ln w="9525">
            <a:noFill/>
            <a:miter lim="800000"/>
            <a:headEnd/>
            <a:tailEnd/>
          </a:ln>
        </p:spPr>
      </p:pic>
      <p:sp>
        <p:nvSpPr>
          <p:cNvPr id="24581" name="TextBox 6"/>
          <p:cNvSpPr txBox="1">
            <a:spLocks noChangeArrowheads="1"/>
          </p:cNvSpPr>
          <p:nvPr/>
        </p:nvSpPr>
        <p:spPr bwMode="auto">
          <a:xfrm>
            <a:off x="5257800" y="1952625"/>
            <a:ext cx="3733800" cy="4524375"/>
          </a:xfrm>
          <a:prstGeom prst="rect">
            <a:avLst/>
          </a:prstGeom>
          <a:noFill/>
          <a:ln w="9525">
            <a:noFill/>
            <a:miter lim="800000"/>
            <a:headEnd/>
            <a:tailEnd/>
          </a:ln>
        </p:spPr>
        <p:txBody>
          <a:bodyPr>
            <a:spAutoFit/>
          </a:bodyPr>
          <a:lstStyle/>
          <a:p>
            <a:pPr>
              <a:buFont typeface="Arial" pitchFamily="34" charset="0"/>
              <a:buChar char="•"/>
            </a:pPr>
            <a:r>
              <a:rPr lang="en-US" sz="1600"/>
              <a:t> University of Bridgeport Schools of   </a:t>
            </a:r>
          </a:p>
          <a:p>
            <a:r>
              <a:rPr lang="en-US" sz="1600"/>
              <a:t>Business and Engineering student </a:t>
            </a:r>
          </a:p>
          <a:p>
            <a:r>
              <a:rPr lang="en-US" sz="1600"/>
              <a:t>teams won first and second place </a:t>
            </a:r>
          </a:p>
          <a:p>
            <a:r>
              <a:rPr lang="en-US" sz="1600"/>
              <a:t>awards in the graduate personal </a:t>
            </a:r>
          </a:p>
          <a:p>
            <a:r>
              <a:rPr lang="en-US" sz="1600"/>
              <a:t>business category UB</a:t>
            </a:r>
          </a:p>
          <a:p>
            <a:r>
              <a:rPr lang="en-US" sz="1600"/>
              <a:t> </a:t>
            </a:r>
          </a:p>
          <a:p>
            <a:pPr algn="just">
              <a:buFont typeface="Arial" pitchFamily="34" charset="0"/>
              <a:buChar char="•"/>
            </a:pPr>
            <a:r>
              <a:rPr lang="en-US" sz="1600"/>
              <a:t> School of Engineering team won first</a:t>
            </a:r>
          </a:p>
          <a:p>
            <a:pPr algn="just"/>
            <a:r>
              <a:rPr lang="en-US" sz="1600"/>
              <a:t>place award in the graduate venture    category in the Connecticut Business Plan Competition.</a:t>
            </a:r>
          </a:p>
          <a:p>
            <a:pPr algn="just">
              <a:buFont typeface="Arial" pitchFamily="34" charset="0"/>
              <a:buChar char="•"/>
            </a:pPr>
            <a:endParaRPr lang="en-US" sz="1600"/>
          </a:p>
          <a:p>
            <a:pPr>
              <a:buFont typeface="Arial" pitchFamily="34" charset="0"/>
              <a:buChar char="•"/>
            </a:pPr>
            <a:r>
              <a:rPr lang="en-US" sz="1600"/>
              <a:t> The semi-annual event, sponsored by the Connecticut Venture Group and the </a:t>
            </a:r>
          </a:p>
          <a:p>
            <a:r>
              <a:rPr lang="en-US" sz="1600"/>
              <a:t>State Department of Economic  Development, drew more than 50 entries from student teams in the state’s colleges and universities. Only 15 of those made the finals.</a:t>
            </a:r>
          </a:p>
        </p:txBody>
      </p:sp>
      <p:sp>
        <p:nvSpPr>
          <p:cNvPr id="24582" name="TextBox 7"/>
          <p:cNvSpPr txBox="1">
            <a:spLocks noChangeArrowheads="1"/>
          </p:cNvSpPr>
          <p:nvPr/>
        </p:nvSpPr>
        <p:spPr bwMode="auto">
          <a:xfrm>
            <a:off x="381000" y="5410200"/>
            <a:ext cx="4648200" cy="1016000"/>
          </a:xfrm>
          <a:prstGeom prst="rect">
            <a:avLst/>
          </a:prstGeom>
          <a:noFill/>
          <a:ln w="9525">
            <a:noFill/>
            <a:miter lim="800000"/>
            <a:headEnd/>
            <a:tailEnd/>
          </a:ln>
        </p:spPr>
        <p:txBody>
          <a:bodyPr>
            <a:spAutoFit/>
          </a:bodyPr>
          <a:lstStyle/>
          <a:p>
            <a:pPr algn="just"/>
            <a:r>
              <a:rPr lang="en-US" sz="1200" b="1"/>
              <a:t>University of Bridgeport Business School Professor Gad Selig, second from right, with first prize winners in the graduate division for their business plan on a date rape drug detector, from left: Udeme Idiong, Sana Sarr and his son, Sana Prince, and Gauri Jayawant.</a:t>
            </a:r>
            <a:endParaRPr lang="en-US" sz="1200"/>
          </a:p>
        </p:txBody>
      </p:sp>
      <p:sp>
        <p:nvSpPr>
          <p:cNvPr id="24583" name="TextBox 8"/>
          <p:cNvSpPr txBox="1">
            <a:spLocks noChangeArrowheads="1"/>
          </p:cNvSpPr>
          <p:nvPr/>
        </p:nvSpPr>
        <p:spPr bwMode="auto">
          <a:xfrm>
            <a:off x="228600" y="1524000"/>
            <a:ext cx="8915400" cy="400050"/>
          </a:xfrm>
          <a:prstGeom prst="rect">
            <a:avLst/>
          </a:prstGeom>
          <a:noFill/>
          <a:ln w="9525">
            <a:noFill/>
            <a:miter lim="800000"/>
            <a:headEnd/>
            <a:tailEnd/>
          </a:ln>
        </p:spPr>
        <p:txBody>
          <a:bodyPr>
            <a:spAutoFit/>
          </a:bodyPr>
          <a:lstStyle/>
          <a:p>
            <a:r>
              <a:rPr lang="en-US" sz="2000" b="1"/>
              <a:t> </a:t>
            </a:r>
            <a:r>
              <a:rPr lang="en-US" sz="2000" b="1" u="sng"/>
              <a:t>State of Connecticut Collegiate Business Plan Competition Winners</a:t>
            </a:r>
          </a:p>
        </p:txBody>
      </p:sp>
      <p:sp>
        <p:nvSpPr>
          <p:cNvPr id="26632" name="Slide Number Placeholder 2"/>
          <p:cNvSpPr>
            <a:spLocks noGrp="1"/>
          </p:cNvSpPr>
          <p:nvPr>
            <p:ph type="sldNum" sz="quarter" idx="10"/>
          </p:nvPr>
        </p:nvSpPr>
        <p:spPr>
          <a:xfrm>
            <a:off x="8534400" y="6324600"/>
            <a:ext cx="381000" cy="476250"/>
          </a:xfrm>
        </p:spPr>
        <p:txBody>
          <a:bodyPr/>
          <a:lstStyle/>
          <a:p>
            <a:fld id="{64925498-6FA6-4498-9EB3-5552C9B8A13F}" type="slidenum">
              <a:rPr lang="en-US"/>
              <a:pPr/>
              <a:t>27</a:t>
            </a:fld>
            <a:endParaRPr lang="en-US"/>
          </a:p>
        </p:txBody>
      </p:sp>
      <p:sp>
        <p:nvSpPr>
          <p:cNvPr id="11" name="Title 1"/>
          <p:cNvSpPr txBox="1">
            <a:spLocks/>
          </p:cNvSpPr>
          <p:nvPr/>
        </p:nvSpPr>
        <p:spPr bwMode="auto">
          <a:xfrm>
            <a:off x="914400" y="304800"/>
            <a:ext cx="8458200" cy="1143000"/>
          </a:xfrm>
          <a:prstGeom prst="rect">
            <a:avLst/>
          </a:prstGeom>
          <a:noFill/>
          <a:ln w="9525">
            <a:noFill/>
            <a:miter lim="800000"/>
            <a:headEnd/>
            <a:tailEnd/>
          </a:ln>
        </p:spPr>
        <p:txBody>
          <a:bodyPr anchor="ctr"/>
          <a:lstStyle/>
          <a:p>
            <a:pPr algn="ctr"/>
            <a:r>
              <a:rPr lang="en-US" sz="2800" b="1">
                <a:solidFill>
                  <a:srgbClr val="7030A0"/>
                </a:solidFill>
                <a:effectLst>
                  <a:outerShdw blurRad="38100" dist="38100" dir="2700000" algn="tl">
                    <a:srgbClr val="C0C0C0"/>
                  </a:outerShdw>
                </a:effectLst>
                <a:latin typeface="Verdana" pitchFamily="34" charset="0"/>
              </a:rPr>
              <a:t>Graduate Student Opportunities – </a:t>
            </a:r>
          </a:p>
          <a:p>
            <a:pPr algn="ctr"/>
            <a:r>
              <a:rPr lang="en-US" sz="2800" b="1">
                <a:solidFill>
                  <a:srgbClr val="7030A0"/>
                </a:solidFill>
                <a:effectLst>
                  <a:outerShdw blurRad="38100" dist="38100" dir="2700000" algn="tl">
                    <a:srgbClr val="C0C0C0"/>
                  </a:outerShdw>
                </a:effectLst>
                <a:latin typeface="Verdana" pitchFamily="34" charset="0"/>
              </a:rPr>
              <a:t>UB Team Winners</a:t>
            </a:r>
          </a:p>
        </p:txBody>
      </p:sp>
      <p:sp>
        <p:nvSpPr>
          <p:cNvPr id="12"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lstStyle/>
          <a:p>
            <a:pPr eaLnBrk="1" fontAlgn="auto" hangingPunct="1">
              <a:spcAft>
                <a:spcPts val="0"/>
              </a:spcAft>
              <a:defRPr/>
            </a:pPr>
            <a:r>
              <a:rPr lang="en-US" sz="3600" b="1" dirty="0" smtClean="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Safety</a:t>
            </a:r>
            <a:endParaRPr lang="en-US" sz="3600" b="1" dirty="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25603" name="Line 5"/>
          <p:cNvSpPr>
            <a:spLocks noChangeShapeType="1"/>
          </p:cNvSpPr>
          <p:nvPr/>
        </p:nvSpPr>
        <p:spPr bwMode="auto">
          <a:xfrm>
            <a:off x="0" y="1371600"/>
            <a:ext cx="9144000" cy="0"/>
          </a:xfrm>
          <a:prstGeom prst="line">
            <a:avLst/>
          </a:prstGeom>
          <a:noFill/>
          <a:ln w="57150">
            <a:solidFill>
              <a:srgbClr val="680088"/>
            </a:solidFill>
            <a:round/>
            <a:headEnd/>
            <a:tailEnd/>
          </a:ln>
        </p:spPr>
        <p:txBody>
          <a:bodyPr>
            <a:spAutoFit/>
          </a:bodyPr>
          <a:lstStyle/>
          <a:p>
            <a:endParaRPr lang="en-US"/>
          </a:p>
        </p:txBody>
      </p:sp>
      <p:pic>
        <p:nvPicPr>
          <p:cNvPr id="25604" name="Picture 6" descr="UBlogo100x100"/>
          <p:cNvPicPr>
            <a:picLocks noChangeAspect="1" noChangeArrowheads="1"/>
          </p:cNvPicPr>
          <p:nvPr/>
        </p:nvPicPr>
        <p:blipFill>
          <a:blip r:embed="rId2" cstate="print"/>
          <a:srcRect/>
          <a:stretch>
            <a:fillRect/>
          </a:stretch>
        </p:blipFill>
        <p:spPr bwMode="auto">
          <a:xfrm>
            <a:off x="79375" y="231775"/>
            <a:ext cx="1063625" cy="1063625"/>
          </a:xfrm>
          <a:prstGeom prst="rect">
            <a:avLst/>
          </a:prstGeom>
          <a:noFill/>
          <a:ln w="9525">
            <a:noFill/>
            <a:miter lim="800000"/>
            <a:headEnd/>
            <a:tailEnd/>
          </a:ln>
        </p:spPr>
      </p:pic>
      <p:sp>
        <p:nvSpPr>
          <p:cNvPr id="25607" name="Slide Number Placeholder 2"/>
          <p:cNvSpPr>
            <a:spLocks noGrp="1"/>
          </p:cNvSpPr>
          <p:nvPr>
            <p:ph type="sldNum" sz="quarter" idx="10"/>
          </p:nvPr>
        </p:nvSpPr>
        <p:spPr>
          <a:xfrm>
            <a:off x="8534400" y="6324600"/>
            <a:ext cx="381000" cy="476250"/>
          </a:xfrm>
        </p:spPr>
        <p:txBody>
          <a:bodyPr/>
          <a:lstStyle/>
          <a:p>
            <a:fld id="{C42D1D89-60D8-44FA-8E79-D79CDE5AFD31}" type="slidenum">
              <a:rPr lang="en-US"/>
              <a:pPr/>
              <a:t>28</a:t>
            </a:fld>
            <a:endParaRPr lang="en-US"/>
          </a:p>
        </p:txBody>
      </p:sp>
      <p:sp>
        <p:nvSpPr>
          <p:cNvPr id="9"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pic>
        <p:nvPicPr>
          <p:cNvPr id="3" name="Picture 2" descr="UB_5"/>
          <p:cNvPicPr>
            <a:picLocks noChangeAspect="1" noChangeArrowheads="1"/>
          </p:cNvPicPr>
          <p:nvPr/>
        </p:nvPicPr>
        <p:blipFill>
          <a:blip r:embed="rId3" cstate="print"/>
          <a:srcRect l="26500" t="1530" r="19481" b="-41"/>
          <a:stretch>
            <a:fillRect/>
          </a:stretch>
        </p:blipFill>
        <p:spPr bwMode="auto">
          <a:xfrm>
            <a:off x="4724400" y="1600200"/>
            <a:ext cx="4191000" cy="4724400"/>
          </a:xfrm>
          <a:prstGeom prst="rect">
            <a:avLst/>
          </a:prstGeom>
          <a:noFill/>
          <a:ln w="28575">
            <a:solidFill>
              <a:srgbClr val="000000"/>
            </a:solidFill>
            <a:miter lim="800000"/>
            <a:headEnd/>
            <a:tailEnd/>
          </a:ln>
        </p:spPr>
      </p:pic>
      <p:pic>
        <p:nvPicPr>
          <p:cNvPr id="12" name="Picture 11" descr="jcaward"/>
          <p:cNvPicPr>
            <a:picLocks noChangeAspect="1" noChangeArrowheads="1"/>
          </p:cNvPicPr>
          <p:nvPr/>
        </p:nvPicPr>
        <p:blipFill>
          <a:blip r:embed="rId4" cstate="print"/>
          <a:srcRect/>
          <a:stretch>
            <a:fillRect/>
          </a:stretch>
        </p:blipFill>
        <p:spPr bwMode="auto">
          <a:xfrm>
            <a:off x="549275" y="2138363"/>
            <a:ext cx="2049463" cy="2049462"/>
          </a:xfrm>
          <a:prstGeom prst="rect">
            <a:avLst/>
          </a:prstGeom>
          <a:noFill/>
          <a:effectLst>
            <a:outerShdw dist="89803" dir="2700000" algn="ctr" rotWithShape="0">
              <a:schemeClr val="tx1"/>
            </a:outerShdw>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458200" cy="1143000"/>
          </a:xfrm>
        </p:spPr>
        <p:txBody>
          <a:bodyPr/>
          <a:lstStyle/>
          <a:p>
            <a:pPr eaLnBrk="1" fontAlgn="auto" hangingPunct="1">
              <a:spcAft>
                <a:spcPts val="0"/>
              </a:spcAft>
              <a:defRPr/>
            </a:pPr>
            <a:r>
              <a:rPr lang="en-US" sz="3600" b="1" dirty="0" smtClean="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Student Employment</a:t>
            </a:r>
            <a:endParaRPr lang="en-US" sz="3600" b="1" dirty="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26627" name="Content Placeholder 2"/>
          <p:cNvSpPr>
            <a:spLocks noGrp="1"/>
          </p:cNvSpPr>
          <p:nvPr>
            <p:ph idx="1"/>
          </p:nvPr>
        </p:nvSpPr>
        <p:spPr>
          <a:xfrm>
            <a:off x="152400" y="1447800"/>
            <a:ext cx="4114800" cy="4724400"/>
          </a:xfrm>
        </p:spPr>
        <p:txBody>
          <a:bodyPr/>
          <a:lstStyle/>
          <a:p>
            <a:pPr>
              <a:buFontTx/>
              <a:buNone/>
            </a:pPr>
            <a:r>
              <a:rPr lang="en-US" sz="2300" b="1" smtClean="0">
                <a:latin typeface="Verdana" pitchFamily="34" charset="0"/>
              </a:rPr>
              <a:t>Career Center</a:t>
            </a:r>
          </a:p>
          <a:p>
            <a:pPr algn="ctr">
              <a:spcBef>
                <a:spcPct val="0"/>
              </a:spcBef>
            </a:pPr>
            <a:endParaRPr lang="en-US" sz="1900" b="1" smtClean="0">
              <a:latin typeface="Verdana" pitchFamily="34" charset="0"/>
            </a:endParaRPr>
          </a:p>
          <a:p>
            <a:r>
              <a:rPr lang="en-US" sz="2000" smtClean="0">
                <a:latin typeface="Verdana" pitchFamily="34" charset="0"/>
              </a:rPr>
              <a:t>On-Campus Employment using the QuesTRAK System</a:t>
            </a:r>
          </a:p>
          <a:p>
            <a:r>
              <a:rPr lang="en-US" sz="2000" smtClean="0">
                <a:latin typeface="Verdana" pitchFamily="34" charset="0"/>
              </a:rPr>
              <a:t>Job Search Skill Development</a:t>
            </a:r>
          </a:p>
          <a:p>
            <a:r>
              <a:rPr lang="en-US" sz="2000" smtClean="0">
                <a:latin typeface="Verdana" pitchFamily="34" charset="0"/>
              </a:rPr>
              <a:t>Career Fairs and Campus Recruiting</a:t>
            </a:r>
          </a:p>
          <a:p>
            <a:r>
              <a:rPr lang="en-US" sz="2000" smtClean="0">
                <a:latin typeface="Verdana" pitchFamily="34" charset="0"/>
              </a:rPr>
              <a:t>Job and Internship Listings</a:t>
            </a:r>
          </a:p>
          <a:p>
            <a:r>
              <a:rPr lang="en-US" sz="2000" smtClean="0">
                <a:latin typeface="Verdana" pitchFamily="34" charset="0"/>
              </a:rPr>
              <a:t>Career resource library</a:t>
            </a:r>
          </a:p>
          <a:p>
            <a:r>
              <a:rPr lang="en-US" sz="2000" smtClean="0">
                <a:latin typeface="Verdana" pitchFamily="34" charset="0"/>
              </a:rPr>
              <a:t>CPT (Curricular Practical Training)</a:t>
            </a:r>
          </a:p>
          <a:p>
            <a:r>
              <a:rPr lang="en-US" sz="2000" smtClean="0">
                <a:latin typeface="Verdana" pitchFamily="34" charset="0"/>
              </a:rPr>
              <a:t>OPT (Optional Practical Training)</a:t>
            </a:r>
          </a:p>
          <a:p>
            <a:pPr>
              <a:buFont typeface="Wingdings" pitchFamily="2" charset="2"/>
              <a:buNone/>
            </a:pPr>
            <a:endParaRPr lang="en-US" sz="1900" smtClean="0">
              <a:latin typeface="Verdana" pitchFamily="34" charset="0"/>
            </a:endParaRPr>
          </a:p>
          <a:p>
            <a:pPr eaLnBrk="1" hangingPunct="1">
              <a:buFont typeface="Wingdings" pitchFamily="2" charset="2"/>
              <a:buChar char="Ø"/>
            </a:pPr>
            <a:endParaRPr lang="en-US" sz="1900" smtClean="0">
              <a:solidFill>
                <a:srgbClr val="5A00BE"/>
              </a:solidFill>
              <a:latin typeface="Verdana" pitchFamily="34" charset="0"/>
            </a:endParaRPr>
          </a:p>
        </p:txBody>
      </p:sp>
      <p:sp>
        <p:nvSpPr>
          <p:cNvPr id="26628" name="Line 5"/>
          <p:cNvSpPr>
            <a:spLocks noChangeShapeType="1"/>
          </p:cNvSpPr>
          <p:nvPr/>
        </p:nvSpPr>
        <p:spPr bwMode="auto">
          <a:xfrm>
            <a:off x="0" y="1371600"/>
            <a:ext cx="9144000" cy="0"/>
          </a:xfrm>
          <a:prstGeom prst="line">
            <a:avLst/>
          </a:prstGeom>
          <a:noFill/>
          <a:ln w="57150">
            <a:solidFill>
              <a:srgbClr val="680088"/>
            </a:solidFill>
            <a:round/>
            <a:headEnd/>
            <a:tailEnd/>
          </a:ln>
        </p:spPr>
        <p:txBody>
          <a:bodyPr>
            <a:spAutoFit/>
          </a:bodyPr>
          <a:lstStyle/>
          <a:p>
            <a:endParaRPr lang="en-US"/>
          </a:p>
        </p:txBody>
      </p:sp>
      <p:pic>
        <p:nvPicPr>
          <p:cNvPr id="26629" name="Picture 6" descr="UBlogo100x100"/>
          <p:cNvPicPr>
            <a:picLocks noChangeAspect="1" noChangeArrowheads="1"/>
          </p:cNvPicPr>
          <p:nvPr/>
        </p:nvPicPr>
        <p:blipFill>
          <a:blip r:embed="rId2" cstate="print"/>
          <a:srcRect/>
          <a:stretch>
            <a:fillRect/>
          </a:stretch>
        </p:blipFill>
        <p:spPr bwMode="auto">
          <a:xfrm>
            <a:off x="79375" y="231775"/>
            <a:ext cx="1063625" cy="1063625"/>
          </a:xfrm>
          <a:prstGeom prst="rect">
            <a:avLst/>
          </a:prstGeom>
          <a:noFill/>
          <a:ln w="9525">
            <a:noFill/>
            <a:miter lim="800000"/>
            <a:headEnd/>
            <a:tailEnd/>
          </a:ln>
        </p:spPr>
      </p:pic>
      <p:sp>
        <p:nvSpPr>
          <p:cNvPr id="25607" name="Slide Number Placeholder 2"/>
          <p:cNvSpPr>
            <a:spLocks noGrp="1"/>
          </p:cNvSpPr>
          <p:nvPr>
            <p:ph type="sldNum" sz="quarter" idx="10"/>
          </p:nvPr>
        </p:nvSpPr>
        <p:spPr>
          <a:xfrm>
            <a:off x="8534400" y="6324600"/>
            <a:ext cx="381000" cy="476250"/>
          </a:xfrm>
        </p:spPr>
        <p:txBody>
          <a:bodyPr/>
          <a:lstStyle/>
          <a:p>
            <a:fld id="{DCAC0A6F-1843-4718-A9F6-89656BE3FCA2}" type="slidenum">
              <a:rPr lang="en-US"/>
              <a:pPr/>
              <a:t>29</a:t>
            </a:fld>
            <a:endParaRPr lang="en-US"/>
          </a:p>
        </p:txBody>
      </p:sp>
      <p:sp>
        <p:nvSpPr>
          <p:cNvPr id="9"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pic>
        <p:nvPicPr>
          <p:cNvPr id="26632" name="Picture 11" descr="interior_001"/>
          <p:cNvPicPr>
            <a:picLocks noChangeAspect="1" noChangeArrowheads="1"/>
          </p:cNvPicPr>
          <p:nvPr/>
        </p:nvPicPr>
        <p:blipFill>
          <a:blip r:embed="rId3" cstate="print"/>
          <a:srcRect r="19403" b="2583"/>
          <a:stretch>
            <a:fillRect/>
          </a:stretch>
        </p:blipFill>
        <p:spPr bwMode="auto">
          <a:xfrm>
            <a:off x="4419600" y="1676400"/>
            <a:ext cx="4572000" cy="4572000"/>
          </a:xfrm>
          <a:prstGeom prst="rect">
            <a:avLst/>
          </a:prstGeom>
          <a:noFill/>
          <a:ln w="2857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8" name="Rectangle 4"/>
          <p:cNvSpPr>
            <a:spLocks noGrp="1" noChangeArrowheads="1"/>
          </p:cNvSpPr>
          <p:nvPr>
            <p:ph type="title"/>
          </p:nvPr>
        </p:nvSpPr>
        <p:spPr>
          <a:xfrm>
            <a:off x="685800" y="457200"/>
            <a:ext cx="8229600" cy="914400"/>
          </a:xfrm>
        </p:spPr>
        <p:txBody>
          <a:bodyPr>
            <a:noAutofit/>
          </a:bodyPr>
          <a:lstStyle/>
          <a:p>
            <a:pPr eaLnBrk="1" hangingPunct="1"/>
            <a:r>
              <a:rPr lang="en-US" sz="3600" b="1" smtClean="0">
                <a:solidFill>
                  <a:srgbClr val="7030A0"/>
                </a:solidFill>
                <a:effectLst>
                  <a:outerShdw blurRad="38100" dist="38100" dir="2700000" algn="tl">
                    <a:srgbClr val="C0C0C0"/>
                  </a:outerShdw>
                </a:effectLst>
                <a:latin typeface="Verdana" pitchFamily="34" charset="0"/>
                <a:ea typeface="Verdana" pitchFamily="34" charset="0"/>
                <a:cs typeface="Verdana" pitchFamily="34" charset="0"/>
              </a:rPr>
              <a:t>University of Bridgeport  </a:t>
            </a:r>
            <a:br>
              <a:rPr lang="en-US" sz="3600" b="1" smtClean="0">
                <a:solidFill>
                  <a:srgbClr val="7030A0"/>
                </a:solidFill>
                <a:effectLst>
                  <a:outerShdw blurRad="38100" dist="38100" dir="2700000" algn="tl">
                    <a:srgbClr val="C0C0C0"/>
                  </a:outerShdw>
                </a:effectLst>
                <a:latin typeface="Verdana" pitchFamily="34" charset="0"/>
                <a:ea typeface="Verdana" pitchFamily="34" charset="0"/>
                <a:cs typeface="Verdana" pitchFamily="34" charset="0"/>
              </a:rPr>
            </a:br>
            <a:endParaRPr lang="en-US" sz="3600" b="1" smtClean="0">
              <a:solidFill>
                <a:srgbClr val="7030A0"/>
              </a:solidFill>
              <a:effectLst>
                <a:outerShdw blurRad="38100" dist="38100" dir="2700000" algn="tl">
                  <a:srgbClr val="C0C0C0"/>
                </a:outerShdw>
              </a:effectLst>
              <a:latin typeface="Verdana" pitchFamily="34" charset="0"/>
              <a:ea typeface="Verdana" pitchFamily="34" charset="0"/>
              <a:cs typeface="Verdana" pitchFamily="34" charset="0"/>
            </a:endParaRPr>
          </a:p>
        </p:txBody>
      </p:sp>
      <p:sp>
        <p:nvSpPr>
          <p:cNvPr id="5123" name="Content Placeholder 6"/>
          <p:cNvSpPr>
            <a:spLocks noGrp="1"/>
          </p:cNvSpPr>
          <p:nvPr>
            <p:ph idx="1"/>
          </p:nvPr>
        </p:nvSpPr>
        <p:spPr>
          <a:xfrm>
            <a:off x="1447800" y="1371600"/>
            <a:ext cx="6781800" cy="1905000"/>
          </a:xfrm>
        </p:spPr>
        <p:txBody>
          <a:bodyPr/>
          <a:lstStyle/>
          <a:p>
            <a:pPr eaLnBrk="1" hangingPunct="1">
              <a:buFont typeface="Wingdings" pitchFamily="2" charset="2"/>
              <a:buChar char="Ø"/>
            </a:pPr>
            <a:r>
              <a:rPr lang="en-US" sz="1800" b="1" smtClean="0">
                <a:solidFill>
                  <a:srgbClr val="5A00BE"/>
                </a:solidFill>
                <a:latin typeface="Verdana" pitchFamily="34" charset="0"/>
                <a:ea typeface="Verdana" pitchFamily="34" charset="0"/>
                <a:cs typeface="Verdana" pitchFamily="34" charset="0"/>
              </a:rPr>
              <a:t>Founded in 1927</a:t>
            </a:r>
          </a:p>
          <a:p>
            <a:pPr eaLnBrk="1" hangingPunct="1">
              <a:buFont typeface="Wingdings" pitchFamily="2" charset="2"/>
              <a:buChar char="Ø"/>
            </a:pPr>
            <a:r>
              <a:rPr lang="en-US" sz="1800" b="1" smtClean="0">
                <a:solidFill>
                  <a:srgbClr val="5A00BE"/>
                </a:solidFill>
                <a:latin typeface="Verdana" pitchFamily="34" charset="0"/>
                <a:ea typeface="Verdana" pitchFamily="34" charset="0"/>
                <a:cs typeface="Verdana" pitchFamily="34" charset="0"/>
              </a:rPr>
              <a:t>Accredited, private, doctoral level institution</a:t>
            </a:r>
          </a:p>
          <a:p>
            <a:pPr eaLnBrk="1" hangingPunct="1">
              <a:lnSpc>
                <a:spcPct val="80000"/>
              </a:lnSpc>
              <a:spcBef>
                <a:spcPts val="1200"/>
              </a:spcBef>
              <a:buFont typeface="Wingdings" pitchFamily="2" charset="2"/>
              <a:buChar char="Ø"/>
            </a:pPr>
            <a:r>
              <a:rPr lang="en-US" sz="1800" b="1" smtClean="0">
                <a:solidFill>
                  <a:srgbClr val="5A00BE"/>
                </a:solidFill>
                <a:latin typeface="Verdana" pitchFamily="34" charset="0"/>
                <a:ea typeface="Verdana" pitchFamily="34" charset="0"/>
                <a:cs typeface="Verdana" pitchFamily="34" charset="0"/>
              </a:rPr>
              <a:t>Located in the state of Connecticut, city of Bridgeport</a:t>
            </a:r>
          </a:p>
          <a:p>
            <a:pPr eaLnBrk="1" hangingPunct="1">
              <a:buFont typeface="Wingdings" pitchFamily="2" charset="2"/>
              <a:buChar char="Ø"/>
            </a:pPr>
            <a:r>
              <a:rPr lang="en-US" sz="1800" b="1" smtClean="0">
                <a:solidFill>
                  <a:srgbClr val="5A00BE"/>
                </a:solidFill>
                <a:latin typeface="Verdana" pitchFamily="34" charset="0"/>
                <a:ea typeface="Verdana" pitchFamily="34" charset="0"/>
                <a:cs typeface="Verdana" pitchFamily="34" charset="0"/>
              </a:rPr>
              <a:t>Student body representing over 80 countries</a:t>
            </a:r>
          </a:p>
          <a:p>
            <a:pPr eaLnBrk="1" hangingPunct="1">
              <a:buFont typeface="Wingdings" pitchFamily="2" charset="2"/>
              <a:buChar char="Ø"/>
            </a:pPr>
            <a:r>
              <a:rPr lang="en-US" sz="1800" b="1" smtClean="0">
                <a:solidFill>
                  <a:srgbClr val="5A00BE"/>
                </a:solidFill>
                <a:latin typeface="Verdana" pitchFamily="34" charset="0"/>
                <a:ea typeface="Verdana" pitchFamily="34" charset="0"/>
                <a:cs typeface="Verdana" pitchFamily="34" charset="0"/>
              </a:rPr>
              <a:t>5,000 + Students</a:t>
            </a:r>
          </a:p>
        </p:txBody>
      </p:sp>
      <p:sp>
        <p:nvSpPr>
          <p:cNvPr id="5124" name="Rectangle 2"/>
          <p:cNvSpPr>
            <a:spLocks noChangeArrowheads="1"/>
          </p:cNvSpPr>
          <p:nvPr/>
        </p:nvSpPr>
        <p:spPr bwMode="auto">
          <a:xfrm>
            <a:off x="0" y="1524000"/>
            <a:ext cx="9144000" cy="5334000"/>
          </a:xfrm>
          <a:prstGeom prst="rect">
            <a:avLst/>
          </a:prstGeom>
          <a:noFill/>
          <a:ln w="12700">
            <a:noFill/>
            <a:miter lim="800000"/>
            <a:headEnd/>
            <a:tailEnd/>
          </a:ln>
        </p:spPr>
        <p:txBody>
          <a:bodyPr wrap="none" anchor="ctr">
            <a:spAutoFit/>
          </a:bodyPr>
          <a:lstStyle/>
          <a:p>
            <a:pPr>
              <a:spcBef>
                <a:spcPct val="50000"/>
              </a:spcBef>
            </a:pPr>
            <a:endParaRPr lang="en-US" sz="2000" b="1">
              <a:solidFill>
                <a:schemeClr val="bg1"/>
              </a:solidFill>
              <a:latin typeface="Times New Roman" pitchFamily="18" charset="0"/>
            </a:endParaRPr>
          </a:p>
        </p:txBody>
      </p:sp>
      <p:pic>
        <p:nvPicPr>
          <p:cNvPr id="5125" name="Picture 6" descr="UBlogo100x100"/>
          <p:cNvPicPr>
            <a:picLocks noChangeAspect="1" noChangeArrowheads="1"/>
          </p:cNvPicPr>
          <p:nvPr/>
        </p:nvPicPr>
        <p:blipFill>
          <a:blip r:embed="rId3" cstate="print"/>
          <a:srcRect/>
          <a:stretch>
            <a:fillRect/>
          </a:stretch>
        </p:blipFill>
        <p:spPr bwMode="auto">
          <a:xfrm>
            <a:off x="76200" y="152400"/>
            <a:ext cx="1063625" cy="1063625"/>
          </a:xfrm>
          <a:prstGeom prst="rect">
            <a:avLst/>
          </a:prstGeom>
          <a:noFill/>
          <a:ln w="9525">
            <a:noFill/>
            <a:miter lim="800000"/>
            <a:headEnd/>
            <a:tailEnd/>
          </a:ln>
        </p:spPr>
      </p:pic>
      <p:pic>
        <p:nvPicPr>
          <p:cNvPr id="5126" name="Picture 1026" descr="UB_14"/>
          <p:cNvPicPr>
            <a:picLocks noChangeAspect="1" noChangeArrowheads="1"/>
          </p:cNvPicPr>
          <p:nvPr/>
        </p:nvPicPr>
        <p:blipFill>
          <a:blip r:embed="rId4" cstate="print"/>
          <a:srcRect/>
          <a:stretch>
            <a:fillRect/>
          </a:stretch>
        </p:blipFill>
        <p:spPr bwMode="auto">
          <a:xfrm>
            <a:off x="1524000" y="3352800"/>
            <a:ext cx="6248400" cy="3200400"/>
          </a:xfrm>
          <a:prstGeom prst="rect">
            <a:avLst/>
          </a:prstGeom>
          <a:noFill/>
          <a:ln w="9525">
            <a:noFill/>
            <a:miter lim="800000"/>
            <a:headEnd/>
            <a:tailEnd/>
          </a:ln>
        </p:spPr>
      </p:pic>
      <p:sp>
        <p:nvSpPr>
          <p:cNvPr id="5127" name="Line 6"/>
          <p:cNvSpPr>
            <a:spLocks noChangeShapeType="1"/>
          </p:cNvSpPr>
          <p:nvPr/>
        </p:nvSpPr>
        <p:spPr bwMode="auto">
          <a:xfrm>
            <a:off x="0" y="1295400"/>
            <a:ext cx="9144000" cy="0"/>
          </a:xfrm>
          <a:prstGeom prst="line">
            <a:avLst/>
          </a:prstGeom>
          <a:noFill/>
          <a:ln w="57150">
            <a:solidFill>
              <a:srgbClr val="680088"/>
            </a:solidFill>
            <a:round/>
            <a:headEnd/>
            <a:tailEnd/>
          </a:ln>
        </p:spPr>
        <p:txBody>
          <a:bodyPr>
            <a:spAutoFit/>
          </a:bodyPr>
          <a:lstStyle/>
          <a:p>
            <a:endParaRPr lang="en-US"/>
          </a:p>
        </p:txBody>
      </p:sp>
      <p:sp>
        <p:nvSpPr>
          <p:cNvPr id="5128" name="Slide Number Placeholder 2"/>
          <p:cNvSpPr>
            <a:spLocks noGrp="1"/>
          </p:cNvSpPr>
          <p:nvPr>
            <p:ph type="sldNum" sz="quarter" idx="10"/>
          </p:nvPr>
        </p:nvSpPr>
        <p:spPr>
          <a:xfrm>
            <a:off x="8534400" y="6324600"/>
            <a:ext cx="381000" cy="476250"/>
          </a:xfrm>
        </p:spPr>
        <p:txBody>
          <a:bodyPr/>
          <a:lstStyle/>
          <a:p>
            <a:fld id="{80E1B295-5F39-45B4-B2AB-820824F53814}" type="slidenum">
              <a:rPr lang="en-US"/>
              <a:pPr/>
              <a:t>3</a:t>
            </a:fld>
            <a:endParaRPr lang="en-US"/>
          </a:p>
        </p:txBody>
      </p:sp>
      <p:sp>
        <p:nvSpPr>
          <p:cNvPr id="10"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defRPr/>
            </a:pPr>
            <a:r>
              <a:rPr lang="en-US" sz="3600" b="1" dirty="0" smtClean="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Financial Stipends and Scholarships </a:t>
            </a:r>
          </a:p>
        </p:txBody>
      </p:sp>
      <p:sp>
        <p:nvSpPr>
          <p:cNvPr id="28675" name="Content Placeholder 2"/>
          <p:cNvSpPr>
            <a:spLocks noGrp="1"/>
          </p:cNvSpPr>
          <p:nvPr>
            <p:ph idx="1"/>
          </p:nvPr>
        </p:nvSpPr>
        <p:spPr>
          <a:xfrm>
            <a:off x="304800" y="1524000"/>
            <a:ext cx="8305800" cy="4800600"/>
          </a:xfrm>
        </p:spPr>
        <p:txBody>
          <a:bodyPr/>
          <a:lstStyle/>
          <a:p>
            <a:pPr eaLnBrk="1" hangingPunct="1"/>
            <a:endParaRPr lang="en-US" sz="1800" b="1" dirty="0" smtClean="0">
              <a:solidFill>
                <a:srgbClr val="5A00BE"/>
              </a:solidFill>
              <a:latin typeface="Verdana" pitchFamily="34" charset="0"/>
            </a:endParaRPr>
          </a:p>
          <a:p>
            <a:pPr eaLnBrk="1" hangingPunct="1">
              <a:buFont typeface="Wingdings" pitchFamily="2" charset="2"/>
              <a:buChar char="v"/>
            </a:pPr>
            <a:r>
              <a:rPr lang="en-US" sz="1800" b="1" dirty="0" smtClean="0">
                <a:solidFill>
                  <a:srgbClr val="5A00BE"/>
                </a:solidFill>
                <a:latin typeface="Verdana" pitchFamily="34" charset="0"/>
              </a:rPr>
              <a:t>165 Engineering and Business programs assistantships based on academic merit: 4 credits tuition waiver for two consecutive semesters</a:t>
            </a:r>
          </a:p>
          <a:p>
            <a:pPr eaLnBrk="1" hangingPunct="1">
              <a:buFont typeface="Wingdings" pitchFamily="2" charset="2"/>
              <a:buChar char="v"/>
            </a:pPr>
            <a:endParaRPr lang="en-US" sz="1800" b="1" dirty="0" smtClean="0">
              <a:solidFill>
                <a:srgbClr val="5A00BE"/>
              </a:solidFill>
              <a:latin typeface="Verdana" pitchFamily="34" charset="0"/>
            </a:endParaRPr>
          </a:p>
          <a:p>
            <a:pPr eaLnBrk="1" hangingPunct="1">
              <a:buFont typeface="Wingdings" pitchFamily="2" charset="2"/>
              <a:buChar char="v"/>
            </a:pPr>
            <a:r>
              <a:rPr lang="en-US" sz="1800" b="1" dirty="0" smtClean="0">
                <a:solidFill>
                  <a:srgbClr val="5A00BE"/>
                </a:solidFill>
                <a:latin typeface="Verdana" pitchFamily="34" charset="0"/>
              </a:rPr>
              <a:t>Dean’s Assistantships: 9 credits tuition waiver and $10,000 living costs waiver for two consecutive academic semesters for Engineering</a:t>
            </a:r>
          </a:p>
          <a:p>
            <a:pPr algn="ctr" eaLnBrk="1" hangingPunct="1">
              <a:buFont typeface="Wingdings 2" pitchFamily="18" charset="2"/>
              <a:buNone/>
            </a:pPr>
            <a:endParaRPr lang="en-US" sz="1800" b="1" dirty="0" smtClean="0">
              <a:solidFill>
                <a:srgbClr val="5A00BE"/>
              </a:solidFill>
              <a:latin typeface="Verdana" pitchFamily="34" charset="0"/>
            </a:endParaRPr>
          </a:p>
          <a:p>
            <a:pPr eaLnBrk="1" hangingPunct="1">
              <a:buFont typeface="Wingdings" pitchFamily="2" charset="2"/>
              <a:buChar char="v"/>
            </a:pPr>
            <a:r>
              <a:rPr lang="en-US" sz="1800" b="1" dirty="0" smtClean="0">
                <a:solidFill>
                  <a:srgbClr val="5A00BE"/>
                </a:solidFill>
                <a:latin typeface="Verdana" pitchFamily="34" charset="0"/>
              </a:rPr>
              <a:t>Graduate Assistantships, Research Assistantships and Student Workers employment available</a:t>
            </a:r>
          </a:p>
          <a:p>
            <a:pPr eaLnBrk="1" hangingPunct="1">
              <a:buFont typeface="Wingdings 2" pitchFamily="18" charset="2"/>
              <a:buNone/>
            </a:pPr>
            <a:endParaRPr lang="en-US" sz="1800" b="1" dirty="0" smtClean="0">
              <a:solidFill>
                <a:srgbClr val="5A00BE"/>
              </a:solidFill>
              <a:latin typeface="Verdana" pitchFamily="34" charset="0"/>
            </a:endParaRPr>
          </a:p>
          <a:p>
            <a:pPr eaLnBrk="1" hangingPunct="1">
              <a:buFont typeface="Wingdings" pitchFamily="2" charset="2"/>
              <a:buChar char="v"/>
            </a:pPr>
            <a:r>
              <a:rPr lang="en-US" sz="1800" b="1" dirty="0" smtClean="0">
                <a:solidFill>
                  <a:srgbClr val="5A00BE"/>
                </a:solidFill>
                <a:latin typeface="Verdana" pitchFamily="34" charset="0"/>
              </a:rPr>
              <a:t>Payment plans option available after your 1</a:t>
            </a:r>
            <a:r>
              <a:rPr lang="en-US" sz="1800" b="1" baseline="30000" dirty="0" smtClean="0">
                <a:solidFill>
                  <a:srgbClr val="5A00BE"/>
                </a:solidFill>
                <a:latin typeface="Verdana" pitchFamily="34" charset="0"/>
              </a:rPr>
              <a:t>st</a:t>
            </a:r>
            <a:r>
              <a:rPr lang="en-US" sz="1800" b="1" dirty="0" smtClean="0">
                <a:solidFill>
                  <a:srgbClr val="5A00BE"/>
                </a:solidFill>
                <a:latin typeface="Verdana" pitchFamily="34" charset="0"/>
              </a:rPr>
              <a:t> </a:t>
            </a:r>
            <a:r>
              <a:rPr lang="en-US" sz="1800" b="1" dirty="0" smtClean="0">
                <a:solidFill>
                  <a:srgbClr val="5A00BE"/>
                </a:solidFill>
                <a:latin typeface="Verdana" pitchFamily="34" charset="0"/>
              </a:rPr>
              <a:t>semester</a:t>
            </a:r>
          </a:p>
          <a:p>
            <a:pPr eaLnBrk="1" hangingPunct="1">
              <a:buNone/>
            </a:pPr>
            <a:endParaRPr lang="en-US" sz="1800" b="1" dirty="0" smtClean="0">
              <a:solidFill>
                <a:srgbClr val="5A00BE"/>
              </a:solidFill>
              <a:latin typeface="Verdana" pitchFamily="34" charset="0"/>
            </a:endParaRPr>
          </a:p>
          <a:p>
            <a:pPr eaLnBrk="1" hangingPunct="1">
              <a:buFont typeface="Wingdings 2" pitchFamily="18" charset="2"/>
              <a:buNone/>
            </a:pPr>
            <a:r>
              <a:rPr lang="en-US" sz="1800" dirty="0" smtClean="0">
                <a:solidFill>
                  <a:srgbClr val="5A00BE"/>
                </a:solidFill>
                <a:latin typeface="Verdana" pitchFamily="34" charset="0"/>
              </a:rPr>
              <a:t> </a:t>
            </a:r>
          </a:p>
        </p:txBody>
      </p:sp>
      <p:sp>
        <p:nvSpPr>
          <p:cNvPr id="28676" name="Slide Number Placeholder 3"/>
          <p:cNvSpPr>
            <a:spLocks noGrp="1"/>
          </p:cNvSpPr>
          <p:nvPr>
            <p:ph type="sldNum" sz="quarter" idx="11"/>
          </p:nvPr>
        </p:nvSpPr>
        <p:spPr>
          <a:noFill/>
        </p:spPr>
        <p:txBody>
          <a:bodyPr/>
          <a:lstStyle/>
          <a:p>
            <a:fld id="{E5E404C4-355C-47D4-AE24-605DE495D6B0}" type="slidenum">
              <a:rPr lang="en-US" smtClean="0"/>
              <a:pPr/>
              <a:t>30</a:t>
            </a:fld>
            <a:endParaRPr lang="en-US" smtClean="0"/>
          </a:p>
        </p:txBody>
      </p:sp>
      <p:sp>
        <p:nvSpPr>
          <p:cNvPr id="28677" name="Footer Placeholder 4"/>
          <p:cNvSpPr>
            <a:spLocks noGrp="1"/>
          </p:cNvSpPr>
          <p:nvPr>
            <p:ph type="ftr" sz="quarter" idx="10"/>
          </p:nvPr>
        </p:nvSpPr>
        <p:spPr>
          <a:noFill/>
        </p:spPr>
        <p:txBody>
          <a:bodyPr/>
          <a:lstStyle/>
          <a:p>
            <a:r>
              <a:rPr lang="en-US" dirty="0"/>
              <a:t>MKT-SOB-SOE- 9-30-09</a:t>
            </a:r>
          </a:p>
        </p:txBody>
      </p:sp>
      <p:sp>
        <p:nvSpPr>
          <p:cNvPr id="28678" name="Line 5"/>
          <p:cNvSpPr>
            <a:spLocks noChangeShapeType="1"/>
          </p:cNvSpPr>
          <p:nvPr/>
        </p:nvSpPr>
        <p:spPr bwMode="auto">
          <a:xfrm>
            <a:off x="0" y="1520825"/>
            <a:ext cx="9144000" cy="0"/>
          </a:xfrm>
          <a:prstGeom prst="line">
            <a:avLst/>
          </a:prstGeom>
          <a:noFill/>
          <a:ln w="57150">
            <a:solidFill>
              <a:srgbClr val="680088"/>
            </a:solidFill>
            <a:round/>
            <a:headEnd/>
            <a:tailEnd/>
          </a:ln>
        </p:spPr>
        <p:txBody>
          <a:bodyPr>
            <a:spAutoFit/>
          </a:bodyPr>
          <a:lstStyle/>
          <a:p>
            <a:endParaRPr lang="en-US"/>
          </a:p>
        </p:txBody>
      </p:sp>
      <p:pic>
        <p:nvPicPr>
          <p:cNvPr id="28679" name="Picture 165" descr="UBlogo100x100"/>
          <p:cNvPicPr>
            <a:picLocks noChangeAspect="1" noChangeArrowheads="1"/>
          </p:cNvPicPr>
          <p:nvPr/>
        </p:nvPicPr>
        <p:blipFill>
          <a:blip r:embed="rId2" cstate="print"/>
          <a:srcRect/>
          <a:stretch>
            <a:fillRect/>
          </a:stretch>
        </p:blipFill>
        <p:spPr bwMode="auto">
          <a:xfrm>
            <a:off x="79375" y="79375"/>
            <a:ext cx="1063625" cy="1063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90600" y="457200"/>
            <a:ext cx="8305800" cy="1143000"/>
          </a:xfrm>
        </p:spPr>
        <p:txBody>
          <a:bodyPr/>
          <a:lstStyle/>
          <a:p>
            <a:pPr eaLnBrk="1" hangingPunct="1">
              <a:defRPr/>
            </a:pPr>
            <a:r>
              <a:rPr lang="en-US" sz="2800" b="1" dirty="0" smtClean="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Financial Stipends and Scholarships –  Graduate Students </a:t>
            </a:r>
            <a:r>
              <a:rPr lang="en-US" sz="3600" b="1" dirty="0" smtClean="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p>
        </p:txBody>
      </p:sp>
      <p:sp>
        <p:nvSpPr>
          <p:cNvPr id="27651" name="Content Placeholder 2"/>
          <p:cNvSpPr>
            <a:spLocks noGrp="1"/>
          </p:cNvSpPr>
          <p:nvPr>
            <p:ph idx="1"/>
          </p:nvPr>
        </p:nvSpPr>
        <p:spPr>
          <a:xfrm>
            <a:off x="-76201" y="1303940"/>
            <a:ext cx="8822425" cy="5105400"/>
          </a:xfrm>
        </p:spPr>
        <p:txBody>
          <a:bodyPr/>
          <a:lstStyle/>
          <a:p>
            <a:pPr eaLnBrk="1" hangingPunct="1"/>
            <a:endParaRPr lang="en-US" sz="2000" b="1" dirty="0" smtClean="0">
              <a:solidFill>
                <a:srgbClr val="5A00BE"/>
              </a:solidFill>
              <a:latin typeface="Verdana" pitchFamily="34" charset="0"/>
            </a:endParaRPr>
          </a:p>
          <a:p>
            <a:pPr eaLnBrk="1" hangingPunct="1">
              <a:buFont typeface="Wingdings 2" pitchFamily="18" charset="2"/>
              <a:buNone/>
            </a:pPr>
            <a:endParaRPr lang="en-US" sz="2000" b="1" dirty="0" smtClean="0">
              <a:solidFill>
                <a:srgbClr val="5A00BE"/>
              </a:solidFill>
              <a:latin typeface="Verdana" pitchFamily="34" charset="0"/>
            </a:endParaRPr>
          </a:p>
          <a:p>
            <a:pPr algn="just" eaLnBrk="1" hangingPunct="1">
              <a:buFont typeface="Wingdings" pitchFamily="2" charset="2"/>
              <a:buChar char="v"/>
            </a:pPr>
            <a:r>
              <a:rPr lang="en-US" sz="1800" b="1" dirty="0" smtClean="0">
                <a:solidFill>
                  <a:srgbClr val="5A00BE"/>
                </a:solidFill>
                <a:latin typeface="Verdana" pitchFamily="34" charset="0"/>
              </a:rPr>
              <a:t>New Scholarship Program available for incoming domestic and international graduate students with award amounts of $3,000, $4,000 and $5,000 per academic year for the first year graduate students in select Schools of Business, Engineering, Education and Human Resources and International College programs. Eligibility for the award is based on the student’s record of academic achievement &amp; test scores.</a:t>
            </a:r>
          </a:p>
        </p:txBody>
      </p:sp>
      <p:sp>
        <p:nvSpPr>
          <p:cNvPr id="27652" name="Line 5"/>
          <p:cNvSpPr>
            <a:spLocks noChangeShapeType="1"/>
          </p:cNvSpPr>
          <p:nvPr/>
        </p:nvSpPr>
        <p:spPr bwMode="auto">
          <a:xfrm>
            <a:off x="0" y="1520825"/>
            <a:ext cx="9144000" cy="0"/>
          </a:xfrm>
          <a:prstGeom prst="line">
            <a:avLst/>
          </a:prstGeom>
          <a:noFill/>
          <a:ln w="57150">
            <a:solidFill>
              <a:srgbClr val="680088"/>
            </a:solidFill>
            <a:round/>
            <a:headEnd/>
            <a:tailEnd/>
          </a:ln>
        </p:spPr>
        <p:txBody>
          <a:bodyPr>
            <a:spAutoFit/>
          </a:bodyPr>
          <a:lstStyle/>
          <a:p>
            <a:endParaRPr lang="en-US"/>
          </a:p>
        </p:txBody>
      </p:sp>
      <p:pic>
        <p:nvPicPr>
          <p:cNvPr id="27653" name="Picture 165" descr="UBlogo100x100"/>
          <p:cNvPicPr>
            <a:picLocks noChangeAspect="1" noChangeArrowheads="1"/>
          </p:cNvPicPr>
          <p:nvPr/>
        </p:nvPicPr>
        <p:blipFill>
          <a:blip r:embed="rId2" cstate="print"/>
          <a:srcRect/>
          <a:stretch>
            <a:fillRect/>
          </a:stretch>
        </p:blipFill>
        <p:spPr bwMode="auto">
          <a:xfrm>
            <a:off x="79375" y="307975"/>
            <a:ext cx="1063625" cy="1063625"/>
          </a:xfrm>
          <a:prstGeom prst="rect">
            <a:avLst/>
          </a:prstGeom>
          <a:noFill/>
          <a:ln w="9525">
            <a:noFill/>
            <a:miter lim="800000"/>
            <a:headEnd/>
            <a:tailEnd/>
          </a:ln>
        </p:spPr>
      </p:pic>
      <p:sp>
        <p:nvSpPr>
          <p:cNvPr id="27654" name="Slide Number Placeholder 2"/>
          <p:cNvSpPr>
            <a:spLocks noGrp="1"/>
          </p:cNvSpPr>
          <p:nvPr>
            <p:ph type="sldNum" sz="quarter" idx="10"/>
          </p:nvPr>
        </p:nvSpPr>
        <p:spPr>
          <a:xfrm>
            <a:off x="8534400" y="6324600"/>
            <a:ext cx="381000" cy="476250"/>
          </a:xfrm>
        </p:spPr>
        <p:txBody>
          <a:bodyPr/>
          <a:lstStyle/>
          <a:p>
            <a:fld id="{642AD121-525F-402C-AE5F-02517FD27263}" type="slidenum">
              <a:rPr lang="en-US"/>
              <a:pPr/>
              <a:t>31</a:t>
            </a:fld>
            <a:endParaRPr lang="en-US"/>
          </a:p>
        </p:txBody>
      </p:sp>
      <p:sp>
        <p:nvSpPr>
          <p:cNvPr id="8"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3276600"/>
            <a:ext cx="5943600" cy="1949450"/>
          </a:xfrm>
        </p:spPr>
        <p:txBody>
          <a:bodyPr>
            <a:normAutofit/>
          </a:bodyPr>
          <a:lstStyle/>
          <a:p>
            <a:pPr eaLnBrk="1" hangingPunct="1">
              <a:lnSpc>
                <a:spcPct val="80000"/>
              </a:lnSpc>
            </a:pPr>
            <a:r>
              <a:rPr lang="en-US" sz="1700" smtClean="0"/>
              <a:t>A Partnership of:</a:t>
            </a:r>
          </a:p>
          <a:p>
            <a:pPr eaLnBrk="1" hangingPunct="1">
              <a:lnSpc>
                <a:spcPct val="80000"/>
              </a:lnSpc>
            </a:pPr>
            <a:endParaRPr lang="en-US" sz="1100" smtClean="0"/>
          </a:p>
          <a:p>
            <a:pPr eaLnBrk="1" hangingPunct="1">
              <a:lnSpc>
                <a:spcPct val="80000"/>
              </a:lnSpc>
            </a:pPr>
            <a:r>
              <a:rPr lang="en-US" sz="3100" smtClean="0"/>
              <a:t>Connecticut Innovations Inc. (CI)</a:t>
            </a:r>
          </a:p>
          <a:p>
            <a:pPr eaLnBrk="1" hangingPunct="1">
              <a:lnSpc>
                <a:spcPct val="80000"/>
              </a:lnSpc>
            </a:pPr>
            <a:r>
              <a:rPr lang="en-US" sz="3100" smtClean="0"/>
              <a:t> &amp; </a:t>
            </a:r>
          </a:p>
          <a:p>
            <a:pPr eaLnBrk="1" hangingPunct="1">
              <a:lnSpc>
                <a:spcPct val="80000"/>
              </a:lnSpc>
            </a:pPr>
            <a:r>
              <a:rPr lang="en-US" sz="3100" smtClean="0"/>
              <a:t>University of Bridgeport (UB)</a:t>
            </a:r>
          </a:p>
        </p:txBody>
      </p:sp>
      <p:pic>
        <p:nvPicPr>
          <p:cNvPr id="28675" name="Picture 7" descr="Final - Shaped 5-6-10(2).png"/>
          <p:cNvPicPr>
            <a:picLocks noChangeAspect="1"/>
          </p:cNvPicPr>
          <p:nvPr/>
        </p:nvPicPr>
        <p:blipFill>
          <a:blip r:embed="rId2" cstate="print"/>
          <a:srcRect/>
          <a:stretch>
            <a:fillRect/>
          </a:stretch>
        </p:blipFill>
        <p:spPr bwMode="auto">
          <a:xfrm>
            <a:off x="1295400" y="1768475"/>
            <a:ext cx="6858000" cy="1050925"/>
          </a:xfrm>
          <a:prstGeom prst="rect">
            <a:avLst/>
          </a:prstGeom>
          <a:noFill/>
          <a:ln w="9525">
            <a:noFill/>
            <a:miter lim="800000"/>
            <a:headEnd/>
            <a:tailEnd/>
          </a:ln>
        </p:spPr>
      </p:pic>
      <p:pic>
        <p:nvPicPr>
          <p:cNvPr id="28676" name="Picture 165" descr="UBlogo100x100"/>
          <p:cNvPicPr>
            <a:picLocks noChangeAspect="1" noChangeArrowheads="1"/>
          </p:cNvPicPr>
          <p:nvPr/>
        </p:nvPicPr>
        <p:blipFill>
          <a:blip r:embed="rId3" cstate="print"/>
          <a:srcRect/>
          <a:stretch>
            <a:fillRect/>
          </a:stretch>
        </p:blipFill>
        <p:spPr bwMode="auto">
          <a:xfrm>
            <a:off x="7772400" y="231775"/>
            <a:ext cx="1063625" cy="1063625"/>
          </a:xfrm>
          <a:prstGeom prst="rect">
            <a:avLst/>
          </a:prstGeom>
          <a:noFill/>
          <a:ln w="9525">
            <a:noFill/>
            <a:miter lim="800000"/>
            <a:headEnd/>
            <a:tailEnd/>
          </a:ln>
        </p:spPr>
      </p:pic>
      <p:pic>
        <p:nvPicPr>
          <p:cNvPr id="28677" name="Picture 2"/>
          <p:cNvPicPr>
            <a:picLocks noChangeAspect="1" noChangeArrowheads="1"/>
          </p:cNvPicPr>
          <p:nvPr/>
        </p:nvPicPr>
        <p:blipFill>
          <a:blip r:embed="rId4" cstate="print"/>
          <a:srcRect/>
          <a:stretch>
            <a:fillRect/>
          </a:stretch>
        </p:blipFill>
        <p:spPr bwMode="auto">
          <a:xfrm>
            <a:off x="215900" y="304800"/>
            <a:ext cx="1536700" cy="762000"/>
          </a:xfrm>
          <a:prstGeom prst="rect">
            <a:avLst/>
          </a:prstGeom>
          <a:noFill/>
          <a:ln w="9525">
            <a:noFill/>
            <a:miter lim="800000"/>
            <a:headEnd/>
            <a:tailEnd/>
          </a:ln>
        </p:spPr>
      </p:pic>
      <p:sp>
        <p:nvSpPr>
          <p:cNvPr id="10" name="Slide Number Placeholder 2"/>
          <p:cNvSpPr>
            <a:spLocks noGrp="1"/>
          </p:cNvSpPr>
          <p:nvPr>
            <p:ph type="sldNum" sz="quarter" idx="10"/>
          </p:nvPr>
        </p:nvSpPr>
        <p:spPr>
          <a:xfrm>
            <a:off x="8534400" y="6324600"/>
            <a:ext cx="381000" cy="476250"/>
          </a:xfrm>
        </p:spPr>
        <p:txBody>
          <a:bodyPr/>
          <a:lstStyle/>
          <a:p>
            <a:fld id="{6DDADF43-838F-4F7F-9251-042ECC44638A}" type="slidenum">
              <a:rPr lang="en-US"/>
              <a:pPr/>
              <a:t>32</a:t>
            </a:fld>
            <a:endParaRPr lang="en-US"/>
          </a:p>
        </p:txBody>
      </p:sp>
      <p:sp>
        <p:nvSpPr>
          <p:cNvPr id="8"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010400" cy="533400"/>
          </a:xfrm>
        </p:spPr>
        <p:txBody>
          <a:bodyPr rtlCol="0">
            <a:normAutofit/>
          </a:bodyPr>
          <a:lstStyle/>
          <a:p>
            <a:pPr fontAlgn="auto">
              <a:spcAft>
                <a:spcPts val="0"/>
              </a:spcAft>
              <a:defRPr/>
            </a:pPr>
            <a:r>
              <a:rPr lang="en-US" sz="2800" b="1" dirty="0" smtClean="0">
                <a:solidFill>
                  <a:srgbClr val="7030A0"/>
                </a:solidFill>
                <a:effectLst>
                  <a:outerShdw blurRad="38100" dist="38100" dir="2700000" algn="tl">
                    <a:srgbClr val="000000">
                      <a:alpha val="43137"/>
                    </a:srgbClr>
                  </a:outerShdw>
                </a:effectLst>
                <a:latin typeface="Verdana" pitchFamily="34" charset="0"/>
                <a:cs typeface="Calibri"/>
              </a:rPr>
              <a:t>Value Proposition/Objectives</a:t>
            </a:r>
            <a:endParaRPr lang="en-US" sz="2800" b="1" dirty="0">
              <a:solidFill>
                <a:srgbClr val="7030A0"/>
              </a:solidFill>
              <a:effectLst>
                <a:outerShdw blurRad="38100" dist="38100" dir="2700000" algn="tl">
                  <a:srgbClr val="000000">
                    <a:alpha val="43137"/>
                  </a:srgbClr>
                </a:outerShdw>
              </a:effectLst>
              <a:latin typeface="Verdana" pitchFamily="34" charset="0"/>
              <a:cs typeface="Calibri"/>
            </a:endParaRPr>
          </a:p>
        </p:txBody>
      </p:sp>
      <p:sp>
        <p:nvSpPr>
          <p:cNvPr id="24579" name="Content Placeholder 2"/>
          <p:cNvSpPr>
            <a:spLocks noGrp="1"/>
          </p:cNvSpPr>
          <p:nvPr>
            <p:ph idx="1"/>
          </p:nvPr>
        </p:nvSpPr>
        <p:spPr>
          <a:xfrm>
            <a:off x="304800" y="1295400"/>
            <a:ext cx="8763000" cy="5334000"/>
          </a:xfrm>
        </p:spPr>
        <p:txBody>
          <a:bodyPr/>
          <a:lstStyle/>
          <a:p>
            <a:pPr>
              <a:spcBef>
                <a:spcPct val="50000"/>
              </a:spcBef>
              <a:defRPr/>
            </a:pPr>
            <a:r>
              <a:rPr lang="en-US" sz="2000" dirty="0" smtClean="0">
                <a:solidFill>
                  <a:srgbClr val="001932"/>
                </a:solidFill>
                <a:latin typeface="+mj-lt"/>
                <a:ea typeface="Calibri" pitchFamily="34" charset="0"/>
                <a:cs typeface="Calibri" pitchFamily="34" charset="0"/>
              </a:rPr>
              <a:t>Nurture and facilitate growth of </a:t>
            </a:r>
            <a:r>
              <a:rPr lang="en-US" sz="2000" u="sng" dirty="0" smtClean="0">
                <a:solidFill>
                  <a:srgbClr val="001932"/>
                </a:solidFill>
                <a:latin typeface="+mj-lt"/>
                <a:ea typeface="Calibri" pitchFamily="34" charset="0"/>
                <a:cs typeface="Calibri" pitchFamily="34" charset="0"/>
              </a:rPr>
              <a:t>new businesses and jobs in high technology and technology ventures</a:t>
            </a:r>
          </a:p>
          <a:p>
            <a:pPr>
              <a:spcBef>
                <a:spcPct val="50000"/>
              </a:spcBef>
              <a:defRPr/>
            </a:pPr>
            <a:r>
              <a:rPr lang="en-US" sz="2000" dirty="0" smtClean="0">
                <a:solidFill>
                  <a:srgbClr val="001932"/>
                </a:solidFill>
                <a:latin typeface="+mj-lt"/>
                <a:ea typeface="Calibri" pitchFamily="34" charset="0"/>
                <a:cs typeface="Calibri" pitchFamily="34" charset="0"/>
              </a:rPr>
              <a:t>Foster and stimulate economic development and job creation in Greater Bridgeport, Fairfield County and the State of Connecticut</a:t>
            </a:r>
          </a:p>
          <a:p>
            <a:pPr>
              <a:spcBef>
                <a:spcPct val="50000"/>
              </a:spcBef>
              <a:defRPr/>
            </a:pPr>
            <a:r>
              <a:rPr lang="en-US" sz="2000" dirty="0" smtClean="0">
                <a:solidFill>
                  <a:srgbClr val="001932"/>
                </a:solidFill>
                <a:latin typeface="+mj-lt"/>
                <a:ea typeface="Calibri" pitchFamily="34" charset="0"/>
                <a:cs typeface="Calibri" pitchFamily="34" charset="0"/>
              </a:rPr>
              <a:t>Support and enable the growth and commercialization of UB’s applied research &amp; Intellectual Property initiatives (e.g. U.S. Army Hybrid Projectile Design initiative – part of $2.4 million grant; NSF Smart Browsing Systems for Endoscope videos – $147,655 pending grant)</a:t>
            </a:r>
          </a:p>
          <a:p>
            <a:pPr>
              <a:spcBef>
                <a:spcPct val="50000"/>
              </a:spcBef>
              <a:defRPr/>
            </a:pPr>
            <a:r>
              <a:rPr lang="en-US" sz="2000" dirty="0" smtClean="0">
                <a:solidFill>
                  <a:srgbClr val="001932"/>
                </a:solidFill>
                <a:latin typeface="+mj-lt"/>
                <a:ea typeface="Calibri" pitchFamily="34" charset="0"/>
                <a:cs typeface="Calibri" pitchFamily="34" charset="0"/>
              </a:rPr>
              <a:t>Build synergy and collaboration among industry, education and government sectors</a:t>
            </a:r>
          </a:p>
          <a:p>
            <a:pPr>
              <a:spcBef>
                <a:spcPct val="50000"/>
              </a:spcBef>
              <a:defRPr/>
            </a:pPr>
            <a:r>
              <a:rPr lang="en-US" sz="2000" dirty="0" smtClean="0">
                <a:solidFill>
                  <a:srgbClr val="001932"/>
                </a:solidFill>
                <a:latin typeface="+mj-lt"/>
                <a:ea typeface="Calibri" pitchFamily="34" charset="0"/>
                <a:cs typeface="Calibri" pitchFamily="34" charset="0"/>
              </a:rPr>
              <a:t>Become self-sustaining: generate revenues through rent income, IP royalties, license fees, sponsor contributions, grants, donations, etc.</a:t>
            </a:r>
          </a:p>
          <a:p>
            <a:pPr>
              <a:spcBef>
                <a:spcPct val="50000"/>
              </a:spcBef>
              <a:defRPr/>
            </a:pPr>
            <a:r>
              <a:rPr lang="en-US" sz="2000" dirty="0" smtClean="0">
                <a:solidFill>
                  <a:srgbClr val="001932"/>
                </a:solidFill>
                <a:latin typeface="+mj-lt"/>
                <a:ea typeface="Calibri" pitchFamily="34" charset="0"/>
                <a:cs typeface="Calibri" pitchFamily="34" charset="0"/>
              </a:rPr>
              <a:t>Leverage educational, faculty, student interns and facility resources for career and economic development</a:t>
            </a:r>
          </a:p>
        </p:txBody>
      </p:sp>
      <p:sp>
        <p:nvSpPr>
          <p:cNvPr id="29700" name="Line 6"/>
          <p:cNvSpPr>
            <a:spLocks noChangeShapeType="1"/>
          </p:cNvSpPr>
          <p:nvPr/>
        </p:nvSpPr>
        <p:spPr bwMode="auto">
          <a:xfrm>
            <a:off x="0" y="1143000"/>
            <a:ext cx="9144000" cy="0"/>
          </a:xfrm>
          <a:prstGeom prst="line">
            <a:avLst/>
          </a:prstGeom>
          <a:noFill/>
          <a:ln w="57150">
            <a:solidFill>
              <a:srgbClr val="680088"/>
            </a:solidFill>
            <a:round/>
            <a:headEnd/>
            <a:tailEnd/>
          </a:ln>
        </p:spPr>
        <p:txBody>
          <a:bodyPr>
            <a:spAutoFit/>
          </a:bodyPr>
          <a:lstStyle/>
          <a:p>
            <a:endParaRPr lang="en-US"/>
          </a:p>
        </p:txBody>
      </p:sp>
      <p:sp>
        <p:nvSpPr>
          <p:cNvPr id="8" name="Slide Number Placeholder 2"/>
          <p:cNvSpPr>
            <a:spLocks noGrp="1"/>
          </p:cNvSpPr>
          <p:nvPr>
            <p:ph type="sldNum" sz="quarter" idx="10"/>
          </p:nvPr>
        </p:nvSpPr>
        <p:spPr>
          <a:xfrm>
            <a:off x="8534400" y="6324600"/>
            <a:ext cx="381000" cy="476250"/>
          </a:xfrm>
        </p:spPr>
        <p:txBody>
          <a:bodyPr/>
          <a:lstStyle/>
          <a:p>
            <a:fld id="{21B8F40E-4F4E-4052-95A2-F128604F4E61}" type="slidenum">
              <a:rPr lang="en-US"/>
              <a:pPr/>
              <a:t>33</a:t>
            </a:fld>
            <a:endParaRPr lang="en-US"/>
          </a:p>
        </p:txBody>
      </p:sp>
      <p:sp>
        <p:nvSpPr>
          <p:cNvPr id="9"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pic>
        <p:nvPicPr>
          <p:cNvPr id="29703" name="Picture 6" descr="UBlogo100x100"/>
          <p:cNvPicPr>
            <a:picLocks noChangeAspect="1" noChangeArrowheads="1"/>
          </p:cNvPicPr>
          <p:nvPr/>
        </p:nvPicPr>
        <p:blipFill>
          <a:blip r:embed="rId2" cstate="print"/>
          <a:srcRect/>
          <a:stretch>
            <a:fillRect/>
          </a:stretch>
        </p:blipFill>
        <p:spPr bwMode="auto">
          <a:xfrm>
            <a:off x="79375" y="76200"/>
            <a:ext cx="1063625"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9144000" cy="838200"/>
          </a:xfrm>
        </p:spPr>
        <p:txBody>
          <a:bodyPr>
            <a:noAutofit/>
          </a:bodyPr>
          <a:lstStyle/>
          <a:p>
            <a:r>
              <a:rPr lang="en-US" sz="2800" b="1" smtClean="0">
                <a:solidFill>
                  <a:srgbClr val="7030A0"/>
                </a:solidFill>
                <a:effectLst>
                  <a:outerShdw blurRad="38100" dist="38100" dir="2700000" algn="tl">
                    <a:srgbClr val="C0C0C0"/>
                  </a:outerShdw>
                </a:effectLst>
                <a:latin typeface="Verdana" pitchFamily="34" charset="0"/>
                <a:ea typeface="Calibri" pitchFamily="34" charset="0"/>
                <a:cs typeface="Calibri" pitchFamily="34" charset="0"/>
              </a:rPr>
              <a:t>Target Market – CTech IncUBator @ University of Bridgeport</a:t>
            </a:r>
            <a:endParaRPr lang="en-US" sz="2800" b="1" smtClean="0">
              <a:solidFill>
                <a:srgbClr val="5A00BE"/>
              </a:solidFill>
              <a:effectLst>
                <a:outerShdw blurRad="38100" dist="38100" dir="2700000" algn="tl">
                  <a:srgbClr val="C0C0C0"/>
                </a:outerShdw>
              </a:effectLst>
              <a:latin typeface="Verdana" pitchFamily="34" charset="0"/>
            </a:endParaRPr>
          </a:p>
        </p:txBody>
      </p:sp>
      <p:sp>
        <p:nvSpPr>
          <p:cNvPr id="3" name="Content Placeholder 2"/>
          <p:cNvSpPr>
            <a:spLocks noGrp="1"/>
          </p:cNvSpPr>
          <p:nvPr>
            <p:ph idx="1"/>
          </p:nvPr>
        </p:nvSpPr>
        <p:spPr>
          <a:xfrm>
            <a:off x="381000" y="1493838"/>
            <a:ext cx="8229600" cy="4678362"/>
          </a:xfrm>
        </p:spPr>
        <p:txBody>
          <a:bodyPr>
            <a:noAutofit/>
          </a:bodyPr>
          <a:lstStyle/>
          <a:p>
            <a:pPr marL="61913" lvl="2" indent="44450">
              <a:spcBef>
                <a:spcPct val="50000"/>
              </a:spcBef>
            </a:pPr>
            <a:r>
              <a:rPr lang="en-US" sz="2300" smtClean="0">
                <a:latin typeface="Verdana" pitchFamily="34" charset="0"/>
                <a:ea typeface="Calibri" pitchFamily="34" charset="0"/>
                <a:cs typeface="Calibri" pitchFamily="34" charset="0"/>
              </a:rPr>
              <a:t> Greater Bridgeport / Fairfield County / Connecticut:</a:t>
            </a:r>
          </a:p>
          <a:p>
            <a:pPr marL="519113" lvl="3" indent="228600">
              <a:spcBef>
                <a:spcPct val="50000"/>
              </a:spcBef>
              <a:buFont typeface="Lucida Grande"/>
              <a:buChar char="-"/>
            </a:pPr>
            <a:r>
              <a:rPr lang="en-US" sz="2300" smtClean="0">
                <a:latin typeface="Verdana" pitchFamily="34" charset="0"/>
                <a:ea typeface="Calibri" pitchFamily="34" charset="0"/>
                <a:cs typeface="Calibri" pitchFamily="34" charset="0"/>
              </a:rPr>
              <a:t>New start-ups </a:t>
            </a:r>
          </a:p>
          <a:p>
            <a:pPr marL="519113" lvl="3" indent="228600">
              <a:spcBef>
                <a:spcPct val="50000"/>
              </a:spcBef>
              <a:buFont typeface="Lucida Grande"/>
              <a:buChar char="-"/>
            </a:pPr>
            <a:r>
              <a:rPr lang="en-US" sz="2300" smtClean="0">
                <a:latin typeface="Verdana" pitchFamily="34" charset="0"/>
                <a:ea typeface="Calibri" pitchFamily="34" charset="0"/>
                <a:cs typeface="Calibri" pitchFamily="34" charset="0"/>
              </a:rPr>
              <a:t>Early stage companies</a:t>
            </a:r>
          </a:p>
          <a:p>
            <a:pPr marL="519113" lvl="3" indent="228600">
              <a:spcBef>
                <a:spcPct val="50000"/>
              </a:spcBef>
              <a:buFont typeface="Lucida Grande"/>
              <a:buChar char="-"/>
            </a:pPr>
            <a:r>
              <a:rPr lang="en-US" sz="2300" smtClean="0">
                <a:latin typeface="Verdana" pitchFamily="34" charset="0"/>
                <a:ea typeface="Calibri" pitchFamily="34" charset="0"/>
                <a:cs typeface="Calibri" pitchFamily="34" charset="0"/>
              </a:rPr>
              <a:t>Connecticut Innovations Portfolio Companies</a:t>
            </a:r>
          </a:p>
          <a:p>
            <a:pPr marL="61913" lvl="2" indent="44450">
              <a:spcBef>
                <a:spcPct val="50000"/>
              </a:spcBef>
            </a:pPr>
            <a:r>
              <a:rPr lang="en-US" sz="2300" smtClean="0">
                <a:latin typeface="Verdana" pitchFamily="34" charset="0"/>
                <a:ea typeface="Calibri" pitchFamily="34" charset="0"/>
                <a:cs typeface="Calibri" pitchFamily="34" charset="0"/>
              </a:rPr>
              <a:t>UB Students / Faculty:</a:t>
            </a:r>
          </a:p>
          <a:p>
            <a:pPr marL="519113" lvl="3" indent="228600">
              <a:spcBef>
                <a:spcPct val="50000"/>
              </a:spcBef>
              <a:buFont typeface="Lucida Grande"/>
              <a:buChar char="-"/>
            </a:pPr>
            <a:r>
              <a:rPr lang="en-US" sz="2300" smtClean="0">
                <a:latin typeface="Verdana" pitchFamily="34" charset="0"/>
                <a:ea typeface="Calibri" pitchFamily="34" charset="0"/>
                <a:cs typeface="Calibri" pitchFamily="34" charset="0"/>
              </a:rPr>
              <a:t>School of Engineering</a:t>
            </a:r>
          </a:p>
          <a:p>
            <a:pPr marL="519113" lvl="3" indent="228600">
              <a:spcBef>
                <a:spcPct val="50000"/>
              </a:spcBef>
              <a:buFont typeface="Lucida Grande"/>
              <a:buChar char="-"/>
            </a:pPr>
            <a:r>
              <a:rPr lang="en-US" sz="2300" smtClean="0">
                <a:latin typeface="Verdana" pitchFamily="34" charset="0"/>
                <a:ea typeface="Calibri" pitchFamily="34" charset="0"/>
                <a:cs typeface="Calibri" pitchFamily="34" charset="0"/>
              </a:rPr>
              <a:t>School of Business</a:t>
            </a:r>
          </a:p>
          <a:p>
            <a:pPr marL="519113" lvl="3" indent="228600">
              <a:spcBef>
                <a:spcPct val="50000"/>
              </a:spcBef>
              <a:buFont typeface="Lucida Grande"/>
              <a:buChar char="-"/>
            </a:pPr>
            <a:r>
              <a:rPr lang="en-US" sz="2300" smtClean="0">
                <a:latin typeface="Verdana" pitchFamily="34" charset="0"/>
                <a:ea typeface="Calibri" pitchFamily="34" charset="0"/>
                <a:cs typeface="Calibri" pitchFamily="34" charset="0"/>
              </a:rPr>
              <a:t>Schools of Health Sciences</a:t>
            </a:r>
          </a:p>
          <a:p>
            <a:pPr marL="519113" lvl="3" indent="228600">
              <a:spcBef>
                <a:spcPct val="50000"/>
              </a:spcBef>
              <a:buFont typeface="Lucida Grande"/>
              <a:buChar char="-"/>
            </a:pPr>
            <a:r>
              <a:rPr lang="en-US" sz="2300" smtClean="0">
                <a:latin typeface="Verdana" pitchFamily="34" charset="0"/>
                <a:ea typeface="Calibri" pitchFamily="34" charset="0"/>
                <a:cs typeface="Calibri" pitchFamily="34" charset="0"/>
              </a:rPr>
              <a:t>Shintaro Akatsu School of Design</a:t>
            </a:r>
            <a:endParaRPr lang="en-US" sz="2300" smtClean="0">
              <a:effectLst>
                <a:outerShdw blurRad="38100" dist="38100" dir="2700000" algn="tl">
                  <a:srgbClr val="C0C0C0"/>
                </a:outerShdw>
              </a:effectLst>
              <a:latin typeface="Verdana" pitchFamily="34" charset="0"/>
              <a:ea typeface="Calibri" pitchFamily="34" charset="0"/>
              <a:cs typeface="Calibri" pitchFamily="34" charset="0"/>
            </a:endParaRPr>
          </a:p>
          <a:p>
            <a:pPr marL="61913" indent="852488"/>
            <a:endParaRPr lang="en-US" sz="2300" smtClean="0">
              <a:latin typeface="Verdana" pitchFamily="34" charset="0"/>
              <a:ea typeface="Calibri" pitchFamily="34" charset="0"/>
              <a:cs typeface="Calibri" pitchFamily="34" charset="0"/>
            </a:endParaRPr>
          </a:p>
        </p:txBody>
      </p:sp>
      <p:sp>
        <p:nvSpPr>
          <p:cNvPr id="32773" name="Slide Number Placeholder 2"/>
          <p:cNvSpPr>
            <a:spLocks noGrp="1"/>
          </p:cNvSpPr>
          <p:nvPr>
            <p:ph type="sldNum" sz="quarter" idx="10"/>
          </p:nvPr>
        </p:nvSpPr>
        <p:spPr>
          <a:xfrm>
            <a:off x="8534400" y="6324600"/>
            <a:ext cx="381000" cy="476250"/>
          </a:xfrm>
        </p:spPr>
        <p:txBody>
          <a:bodyPr/>
          <a:lstStyle/>
          <a:p>
            <a:fld id="{CF20BCB7-922B-4D1E-A00E-3C0F8C034A04}" type="slidenum">
              <a:rPr lang="en-US"/>
              <a:pPr/>
              <a:t>34</a:t>
            </a:fld>
            <a:endParaRPr lang="en-US"/>
          </a:p>
        </p:txBody>
      </p:sp>
      <p:pic>
        <p:nvPicPr>
          <p:cNvPr id="30725" name="Picture 7" descr="UBlogo100x100"/>
          <p:cNvPicPr>
            <a:picLocks noChangeAspect="1" noChangeArrowheads="1"/>
          </p:cNvPicPr>
          <p:nvPr/>
        </p:nvPicPr>
        <p:blipFill>
          <a:blip r:embed="rId2" cstate="print"/>
          <a:srcRect/>
          <a:stretch>
            <a:fillRect/>
          </a:stretch>
        </p:blipFill>
        <p:spPr bwMode="auto">
          <a:xfrm>
            <a:off x="79375" y="79375"/>
            <a:ext cx="1063625" cy="1063625"/>
          </a:xfrm>
          <a:prstGeom prst="rect">
            <a:avLst/>
          </a:prstGeom>
          <a:noFill/>
          <a:ln w="9525">
            <a:noFill/>
            <a:miter lim="800000"/>
            <a:headEnd/>
            <a:tailEnd/>
          </a:ln>
        </p:spPr>
      </p:pic>
      <p:sp>
        <p:nvSpPr>
          <p:cNvPr id="30726" name="Line 6"/>
          <p:cNvSpPr>
            <a:spLocks noChangeShapeType="1"/>
          </p:cNvSpPr>
          <p:nvPr/>
        </p:nvSpPr>
        <p:spPr bwMode="auto">
          <a:xfrm>
            <a:off x="0" y="1219200"/>
            <a:ext cx="9144000" cy="0"/>
          </a:xfrm>
          <a:prstGeom prst="line">
            <a:avLst/>
          </a:prstGeom>
          <a:noFill/>
          <a:ln w="57150">
            <a:solidFill>
              <a:srgbClr val="680088"/>
            </a:solidFill>
            <a:round/>
            <a:headEnd/>
            <a:tailEnd/>
          </a:ln>
        </p:spPr>
        <p:txBody>
          <a:bodyPr>
            <a:spAutoFit/>
          </a:bodyPr>
          <a:lstStyle/>
          <a:p>
            <a:endParaRPr lang="en-US"/>
          </a:p>
        </p:txBody>
      </p:sp>
      <p:sp>
        <p:nvSpPr>
          <p:cNvPr id="8"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9"/>
          <p:cNvSpPr txBox="1">
            <a:spLocks noChangeArrowheads="1"/>
          </p:cNvSpPr>
          <p:nvPr/>
        </p:nvSpPr>
        <p:spPr bwMode="auto">
          <a:xfrm>
            <a:off x="1828800" y="5257800"/>
            <a:ext cx="5867400" cy="369888"/>
          </a:xfrm>
          <a:prstGeom prst="rect">
            <a:avLst/>
          </a:prstGeom>
          <a:noFill/>
          <a:ln w="9525">
            <a:noFill/>
            <a:miter lim="800000"/>
            <a:headEnd/>
            <a:tailEnd/>
          </a:ln>
        </p:spPr>
        <p:txBody>
          <a:bodyPr>
            <a:spAutoFit/>
          </a:bodyPr>
          <a:lstStyle/>
          <a:p>
            <a:pPr algn="ctr"/>
            <a:r>
              <a:rPr lang="en-US">
                <a:solidFill>
                  <a:schemeClr val="bg1"/>
                </a:solidFill>
              </a:rPr>
              <a:t>250 Myrtle Avenue, Bridgeport, CT 06604</a:t>
            </a:r>
          </a:p>
        </p:txBody>
      </p:sp>
      <p:sp>
        <p:nvSpPr>
          <p:cNvPr id="13" name="Content Placeholder 2"/>
          <p:cNvSpPr txBox="1">
            <a:spLocks/>
          </p:cNvSpPr>
          <p:nvPr/>
        </p:nvSpPr>
        <p:spPr>
          <a:xfrm>
            <a:off x="228600" y="5638800"/>
            <a:ext cx="8991600" cy="1066800"/>
          </a:xfrm>
          <a:prstGeom prst="rect">
            <a:avLst/>
          </a:prstGeom>
        </p:spPr>
        <p:txBody>
          <a:bodyPr numCol="2"/>
          <a:lstStyle/>
          <a:p>
            <a:pPr marL="91440" indent="-342900" defTabSz="457200" fontAlgn="auto">
              <a:spcAft>
                <a:spcPts val="0"/>
              </a:spcAft>
              <a:buFont typeface="Arial"/>
              <a:buChar char="•"/>
              <a:defRPr/>
            </a:pPr>
            <a:r>
              <a:rPr lang="en-US" sz="1600" dirty="0">
                <a:latin typeface="+mn-lt"/>
                <a:cs typeface="+mn-cs"/>
              </a:rPr>
              <a:t>Six offices ranging from 130 to 240 sq. ft. </a:t>
            </a:r>
          </a:p>
          <a:p>
            <a:pPr marL="91440" indent="-342900" defTabSz="457200" fontAlgn="auto">
              <a:spcAft>
                <a:spcPts val="0"/>
              </a:spcAft>
              <a:buFont typeface="Arial"/>
              <a:buChar char="•"/>
              <a:defRPr/>
            </a:pPr>
            <a:r>
              <a:rPr lang="en-US" sz="1600" dirty="0">
                <a:latin typeface="+mn-lt"/>
                <a:cs typeface="+mn-cs"/>
              </a:rPr>
              <a:t>Shared conference room with Monitor </a:t>
            </a:r>
          </a:p>
          <a:p>
            <a:pPr marL="91440" indent="-342900" defTabSz="457200" fontAlgn="auto">
              <a:spcAft>
                <a:spcPts val="0"/>
              </a:spcAft>
              <a:buFont typeface="Arial"/>
              <a:buChar char="•"/>
              <a:defRPr/>
            </a:pPr>
            <a:r>
              <a:rPr lang="en-US" sz="1600" dirty="0">
                <a:latin typeface="+mn-lt"/>
                <a:cs typeface="+mn-cs"/>
              </a:rPr>
              <a:t>Shared Kitchen </a:t>
            </a:r>
          </a:p>
          <a:p>
            <a:pPr marL="91440" lvl="1" indent="-285750" defTabSz="457200" fontAlgn="auto">
              <a:spcAft>
                <a:spcPts val="0"/>
              </a:spcAft>
              <a:buFont typeface="Arial"/>
              <a:buChar char="•"/>
              <a:defRPr/>
            </a:pPr>
            <a:endParaRPr lang="en-US" sz="1600" dirty="0">
              <a:latin typeface="Arial" charset="0"/>
              <a:cs typeface="+mn-cs"/>
            </a:endParaRPr>
          </a:p>
          <a:p>
            <a:pPr marL="91440" lvl="1" indent="-285750" defTabSz="457200" fontAlgn="auto">
              <a:spcAft>
                <a:spcPts val="0"/>
              </a:spcAft>
              <a:buFont typeface="Arial"/>
              <a:buChar char="•"/>
              <a:defRPr/>
            </a:pPr>
            <a:r>
              <a:rPr lang="en-US" sz="1600" dirty="0">
                <a:latin typeface="Arial" charset="0"/>
                <a:cs typeface="+mn-cs"/>
              </a:rPr>
              <a:t>Internet Access and Utilities included in rent </a:t>
            </a:r>
            <a:endParaRPr lang="en-US" sz="1600" dirty="0">
              <a:latin typeface="+mn-lt"/>
              <a:cs typeface="+mn-cs"/>
            </a:endParaRPr>
          </a:p>
          <a:p>
            <a:pPr marL="91440" lvl="1" indent="-285750">
              <a:buFont typeface="Arial"/>
              <a:buChar char="•"/>
              <a:defRPr/>
            </a:pPr>
            <a:r>
              <a:rPr lang="en-US" sz="1600" dirty="0">
                <a:latin typeface="Arial" charset="0"/>
                <a:cs typeface="+mn-cs"/>
              </a:rPr>
              <a:t>Security camera linked to UB security</a:t>
            </a:r>
          </a:p>
          <a:p>
            <a:pPr marL="91440" lvl="1" indent="-285750" defTabSz="457200" fontAlgn="auto">
              <a:spcAft>
                <a:spcPts val="0"/>
              </a:spcAft>
              <a:buFont typeface="Arial"/>
              <a:buChar char="•"/>
              <a:defRPr/>
            </a:pPr>
            <a:r>
              <a:rPr lang="en-US" sz="1600" dirty="0">
                <a:latin typeface="+mn-lt"/>
                <a:cs typeface="+mn-cs"/>
              </a:rPr>
              <a:t>Shared Copy/Fax/Printer</a:t>
            </a:r>
          </a:p>
          <a:p>
            <a:pPr marL="91440" indent="-342900" defTabSz="457200" fontAlgn="auto">
              <a:spcAft>
                <a:spcPts val="0"/>
              </a:spcAft>
              <a:buFont typeface="Arial"/>
              <a:buNone/>
              <a:defRPr/>
            </a:pPr>
            <a:endParaRPr lang="en-US" sz="1600" dirty="0">
              <a:latin typeface="+mn-lt"/>
              <a:cs typeface="+mn-cs"/>
            </a:endParaRPr>
          </a:p>
        </p:txBody>
      </p:sp>
      <p:pic>
        <p:nvPicPr>
          <p:cNvPr id="31748" name="Picture 10" descr="100615_001250Myrtle_w.JPG"/>
          <p:cNvPicPr>
            <a:picLocks noChangeAspect="1"/>
          </p:cNvPicPr>
          <p:nvPr/>
        </p:nvPicPr>
        <p:blipFill>
          <a:blip r:embed="rId2" cstate="print"/>
          <a:srcRect/>
          <a:stretch>
            <a:fillRect/>
          </a:stretch>
        </p:blipFill>
        <p:spPr bwMode="auto">
          <a:xfrm>
            <a:off x="685800" y="1219200"/>
            <a:ext cx="7848600" cy="4408488"/>
          </a:xfrm>
          <a:prstGeom prst="rect">
            <a:avLst/>
          </a:prstGeom>
          <a:noFill/>
          <a:ln w="9525">
            <a:noFill/>
            <a:miter lim="800000"/>
            <a:headEnd/>
            <a:tailEnd/>
          </a:ln>
        </p:spPr>
      </p:pic>
      <p:sp>
        <p:nvSpPr>
          <p:cNvPr id="31749" name="TextBox 11"/>
          <p:cNvSpPr txBox="1">
            <a:spLocks noChangeArrowheads="1"/>
          </p:cNvSpPr>
          <p:nvPr/>
        </p:nvSpPr>
        <p:spPr bwMode="auto">
          <a:xfrm>
            <a:off x="2057400" y="5181600"/>
            <a:ext cx="5181600" cy="400050"/>
          </a:xfrm>
          <a:prstGeom prst="rect">
            <a:avLst/>
          </a:prstGeom>
          <a:noFill/>
          <a:ln w="9525">
            <a:noFill/>
            <a:miter lim="800000"/>
            <a:headEnd/>
            <a:tailEnd/>
          </a:ln>
        </p:spPr>
        <p:txBody>
          <a:bodyPr>
            <a:spAutoFit/>
          </a:bodyPr>
          <a:lstStyle/>
          <a:p>
            <a:r>
              <a:rPr lang="en-US" sz="2000" b="1"/>
              <a:t>250 Myrtle Avenue, Bridgeport, CT 06604</a:t>
            </a:r>
          </a:p>
        </p:txBody>
      </p:sp>
      <p:sp>
        <p:nvSpPr>
          <p:cNvPr id="33799" name="Slide Number Placeholder 2"/>
          <p:cNvSpPr>
            <a:spLocks noGrp="1"/>
          </p:cNvSpPr>
          <p:nvPr>
            <p:ph type="sldNum" sz="quarter" idx="10"/>
          </p:nvPr>
        </p:nvSpPr>
        <p:spPr>
          <a:xfrm>
            <a:off x="8534400" y="6324600"/>
            <a:ext cx="381000" cy="476250"/>
          </a:xfrm>
        </p:spPr>
        <p:txBody>
          <a:bodyPr/>
          <a:lstStyle/>
          <a:p>
            <a:fld id="{759600A3-B5DC-4869-82EE-D8B2D47A4DE4}" type="slidenum">
              <a:rPr lang="en-US"/>
              <a:pPr/>
              <a:t>35</a:t>
            </a:fld>
            <a:endParaRPr lang="en-US"/>
          </a:p>
        </p:txBody>
      </p:sp>
      <p:pic>
        <p:nvPicPr>
          <p:cNvPr id="31751" name="Picture 7" descr="UBlogo100x100"/>
          <p:cNvPicPr>
            <a:picLocks noChangeAspect="1" noChangeArrowheads="1"/>
          </p:cNvPicPr>
          <p:nvPr/>
        </p:nvPicPr>
        <p:blipFill>
          <a:blip r:embed="rId3" cstate="print"/>
          <a:srcRect/>
          <a:stretch>
            <a:fillRect/>
          </a:stretch>
        </p:blipFill>
        <p:spPr bwMode="auto">
          <a:xfrm>
            <a:off x="79375" y="79375"/>
            <a:ext cx="1063625" cy="1063625"/>
          </a:xfrm>
          <a:prstGeom prst="rect">
            <a:avLst/>
          </a:prstGeom>
          <a:noFill/>
          <a:ln w="9525">
            <a:noFill/>
            <a:miter lim="800000"/>
            <a:headEnd/>
            <a:tailEnd/>
          </a:ln>
        </p:spPr>
      </p:pic>
      <p:sp>
        <p:nvSpPr>
          <p:cNvPr id="9"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sp>
        <p:nvSpPr>
          <p:cNvPr id="31753" name="Line 6"/>
          <p:cNvSpPr>
            <a:spLocks noChangeShapeType="1"/>
          </p:cNvSpPr>
          <p:nvPr/>
        </p:nvSpPr>
        <p:spPr bwMode="auto">
          <a:xfrm>
            <a:off x="0" y="1143000"/>
            <a:ext cx="9144000" cy="0"/>
          </a:xfrm>
          <a:prstGeom prst="line">
            <a:avLst/>
          </a:prstGeom>
          <a:noFill/>
          <a:ln w="57150">
            <a:solidFill>
              <a:srgbClr val="680088"/>
            </a:solidFill>
            <a:round/>
            <a:headEnd/>
            <a:tailEnd/>
          </a:ln>
        </p:spPr>
        <p:txBody>
          <a:bodyPr>
            <a:spAutoFit/>
          </a:bodyPr>
          <a:lstStyle/>
          <a:p>
            <a:endParaRPr lang="en-US"/>
          </a:p>
        </p:txBody>
      </p:sp>
      <p:sp>
        <p:nvSpPr>
          <p:cNvPr id="11" name="Rectangle 10"/>
          <p:cNvSpPr/>
          <p:nvPr/>
        </p:nvSpPr>
        <p:spPr>
          <a:xfrm>
            <a:off x="2667000" y="512763"/>
            <a:ext cx="4479925" cy="615950"/>
          </a:xfrm>
          <a:prstGeom prst="rect">
            <a:avLst/>
          </a:prstGeom>
        </p:spPr>
        <p:txBody>
          <a:bodyPr>
            <a:spAutoFit/>
          </a:bodyPr>
          <a:lstStyle/>
          <a:p>
            <a:pPr algn="ctr"/>
            <a:r>
              <a:rPr lang="en-US" sz="3400" b="1">
                <a:solidFill>
                  <a:srgbClr val="7030A0"/>
                </a:solidFill>
                <a:effectLst>
                  <a:outerShdw blurRad="38100" dist="38100" dir="2700000" algn="tl">
                    <a:srgbClr val="C0C0C0"/>
                  </a:outerShdw>
                </a:effectLst>
                <a:latin typeface="Verdana" pitchFamily="34" charset="0"/>
              </a:rPr>
              <a:t>CTech IncUBator </a:t>
            </a:r>
            <a:endParaRPr lang="en-US" sz="34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90600" y="457200"/>
            <a:ext cx="8229600" cy="609600"/>
          </a:xfrm>
        </p:spPr>
        <p:txBody>
          <a:bodyPr/>
          <a:lstStyle/>
          <a:p>
            <a:r>
              <a:rPr lang="en-US" sz="2800" b="1" smtClean="0">
                <a:solidFill>
                  <a:srgbClr val="7030A0"/>
                </a:solidFill>
                <a:effectLst>
                  <a:outerShdw blurRad="38100" dist="38100" dir="2700000" algn="tl">
                    <a:srgbClr val="C0C0C0"/>
                  </a:outerShdw>
                </a:effectLst>
                <a:latin typeface="Verdana" pitchFamily="34" charset="0"/>
                <a:ea typeface="Calibri" pitchFamily="34" charset="0"/>
                <a:cs typeface="Calibri" pitchFamily="34" charset="0"/>
              </a:rPr>
              <a:t>CTech IncUBator Tenant Services &amp; Resources</a:t>
            </a:r>
            <a:endParaRPr lang="en-US" sz="2800" b="1" smtClean="0">
              <a:solidFill>
                <a:srgbClr val="7030A0"/>
              </a:solidFill>
              <a:latin typeface="Verdana" pitchFamily="34" charset="0"/>
            </a:endParaRPr>
          </a:p>
        </p:txBody>
      </p:sp>
      <p:sp>
        <p:nvSpPr>
          <p:cNvPr id="32771" name="Line 6"/>
          <p:cNvSpPr>
            <a:spLocks noChangeShapeType="1"/>
          </p:cNvSpPr>
          <p:nvPr/>
        </p:nvSpPr>
        <p:spPr bwMode="auto">
          <a:xfrm>
            <a:off x="0" y="1219200"/>
            <a:ext cx="9144000" cy="0"/>
          </a:xfrm>
          <a:prstGeom prst="line">
            <a:avLst/>
          </a:prstGeom>
          <a:noFill/>
          <a:ln w="57150">
            <a:solidFill>
              <a:srgbClr val="680088"/>
            </a:solidFill>
            <a:round/>
            <a:headEnd/>
            <a:tailEnd/>
          </a:ln>
        </p:spPr>
        <p:txBody>
          <a:bodyPr>
            <a:spAutoFit/>
          </a:bodyPr>
          <a:lstStyle/>
          <a:p>
            <a:endParaRPr lang="en-US"/>
          </a:p>
        </p:txBody>
      </p:sp>
      <p:sp>
        <p:nvSpPr>
          <p:cNvPr id="34822" name="Slide Number Placeholder 2"/>
          <p:cNvSpPr>
            <a:spLocks noGrp="1"/>
          </p:cNvSpPr>
          <p:nvPr>
            <p:ph type="sldNum" sz="quarter" idx="10"/>
          </p:nvPr>
        </p:nvSpPr>
        <p:spPr>
          <a:xfrm>
            <a:off x="8534400" y="6324600"/>
            <a:ext cx="381000" cy="476250"/>
          </a:xfrm>
        </p:spPr>
        <p:txBody>
          <a:bodyPr/>
          <a:lstStyle/>
          <a:p>
            <a:fld id="{D1D29EA2-8753-4019-9858-F14BBDF977CA}" type="slidenum">
              <a:rPr lang="en-US"/>
              <a:pPr/>
              <a:t>36</a:t>
            </a:fld>
            <a:endParaRPr lang="en-US"/>
          </a:p>
        </p:txBody>
      </p:sp>
      <p:pic>
        <p:nvPicPr>
          <p:cNvPr id="32773" name="Picture 7" descr="UBlogo100x100"/>
          <p:cNvPicPr>
            <a:picLocks noChangeAspect="1" noChangeArrowheads="1"/>
          </p:cNvPicPr>
          <p:nvPr/>
        </p:nvPicPr>
        <p:blipFill>
          <a:blip r:embed="rId2" cstate="print"/>
          <a:srcRect/>
          <a:stretch>
            <a:fillRect/>
          </a:stretch>
        </p:blipFill>
        <p:spPr bwMode="auto">
          <a:xfrm>
            <a:off x="79375" y="79375"/>
            <a:ext cx="1063625" cy="1063625"/>
          </a:xfrm>
          <a:prstGeom prst="rect">
            <a:avLst/>
          </a:prstGeom>
          <a:noFill/>
          <a:ln w="9525">
            <a:noFill/>
            <a:miter lim="800000"/>
            <a:headEnd/>
            <a:tailEnd/>
          </a:ln>
        </p:spPr>
      </p:pic>
      <p:sp>
        <p:nvSpPr>
          <p:cNvPr id="32774" name="Content Placeholder 2"/>
          <p:cNvSpPr>
            <a:spLocks noGrp="1"/>
          </p:cNvSpPr>
          <p:nvPr>
            <p:ph idx="1"/>
          </p:nvPr>
        </p:nvSpPr>
        <p:spPr>
          <a:xfrm>
            <a:off x="93663" y="1587500"/>
            <a:ext cx="9144000" cy="5029200"/>
          </a:xfrm>
        </p:spPr>
        <p:txBody>
          <a:bodyPr/>
          <a:lstStyle/>
          <a:p>
            <a:r>
              <a:rPr lang="en-US" sz="1700" smtClean="0">
                <a:latin typeface="Verdana" pitchFamily="34" charset="0"/>
              </a:rPr>
              <a:t>Favorable market rents in a high-energy, entrepreneurial environment. Rent includes utilities</a:t>
            </a:r>
          </a:p>
          <a:p>
            <a:r>
              <a:rPr lang="en-US" sz="1700" smtClean="0">
                <a:latin typeface="Verdana" pitchFamily="34" charset="0"/>
              </a:rPr>
              <a:t>Shared support services (e.g. conference room, high speed internet connectivity, printer/copier/fax/scanner and a kitchen)</a:t>
            </a:r>
          </a:p>
          <a:p>
            <a:r>
              <a:rPr lang="en-US" sz="1700" smtClean="0">
                <a:latin typeface="Verdana" pitchFamily="34" charset="0"/>
              </a:rPr>
              <a:t>Pro-bono and discounted professional services assistance (e.g. legal, accounting, intellectual property, technology, product commercialization and SCORE advisors)</a:t>
            </a:r>
          </a:p>
          <a:p>
            <a:r>
              <a:rPr lang="en-US" sz="1700" smtClean="0">
                <a:latin typeface="Verdana" pitchFamily="34" charset="0"/>
              </a:rPr>
              <a:t>An entrepreneurial environment conducive to exchanging information, ideas and solutions</a:t>
            </a:r>
          </a:p>
          <a:p>
            <a:r>
              <a:rPr lang="en-US" sz="1700" smtClean="0">
                <a:latin typeface="Verdana" pitchFamily="34" charset="0"/>
              </a:rPr>
              <a:t>Access to facilities and resources like the library, gym, pool, café, coffee bar, world class laboratories and many more located on campus</a:t>
            </a:r>
          </a:p>
          <a:p>
            <a:r>
              <a:rPr lang="en-US" sz="1700" smtClean="0">
                <a:latin typeface="Verdana" pitchFamily="34" charset="0"/>
              </a:rPr>
              <a:t>Introductions to potential investors and pre-seed and seed funding programs</a:t>
            </a:r>
          </a:p>
          <a:p>
            <a:r>
              <a:rPr lang="en-US" sz="1700" smtClean="0">
                <a:latin typeface="Verdana" pitchFamily="34" charset="0"/>
              </a:rPr>
              <a:t>Access to public and private grant and joint research opportunities</a:t>
            </a:r>
          </a:p>
          <a:p>
            <a:r>
              <a:rPr lang="en-US" sz="1700" smtClean="0">
                <a:latin typeface="Verdana" pitchFamily="34" charset="0"/>
              </a:rPr>
              <a:t>Access to world class faculty members and exceptional student interns</a:t>
            </a:r>
          </a:p>
          <a:p>
            <a:r>
              <a:rPr lang="en-US" sz="1700" smtClean="0">
                <a:latin typeface="Verdana" pitchFamily="34" charset="0"/>
              </a:rPr>
              <a:t>Monthly “Entrepreneurial Brown Bag Lunch” free seminars and events</a:t>
            </a:r>
          </a:p>
          <a:p>
            <a:pPr>
              <a:buFontTx/>
              <a:buNone/>
            </a:pPr>
            <a:endParaRPr lang="en-US" sz="1700" smtClean="0">
              <a:latin typeface="Verdana" pitchFamily="34" charset="0"/>
            </a:endParaRPr>
          </a:p>
        </p:txBody>
      </p:sp>
      <p:sp>
        <p:nvSpPr>
          <p:cNvPr id="10"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UB_20a"/>
          <p:cNvPicPr>
            <a:picLocks noGrp="1" noChangeAspect="1" noChangeArrowheads="1"/>
          </p:cNvPicPr>
          <p:nvPr>
            <p:ph idx="1"/>
          </p:nvPr>
        </p:nvPicPr>
        <p:blipFill>
          <a:blip r:embed="rId2" cstate="print"/>
          <a:srcRect/>
          <a:stretch>
            <a:fillRect/>
          </a:stretch>
        </p:blipFill>
        <p:spPr>
          <a:xfrm>
            <a:off x="381000" y="1524000"/>
            <a:ext cx="3581400" cy="2362200"/>
          </a:xfrm>
        </p:spPr>
      </p:pic>
      <p:pic>
        <p:nvPicPr>
          <p:cNvPr id="33795" name="Picture 2" descr="UB_18"/>
          <p:cNvPicPr>
            <a:picLocks noChangeAspect="1" noChangeArrowheads="1"/>
          </p:cNvPicPr>
          <p:nvPr/>
        </p:nvPicPr>
        <p:blipFill>
          <a:blip r:embed="rId3" cstate="print"/>
          <a:srcRect/>
          <a:stretch>
            <a:fillRect/>
          </a:stretch>
        </p:blipFill>
        <p:spPr bwMode="auto">
          <a:xfrm>
            <a:off x="4419600" y="2819400"/>
            <a:ext cx="4267200" cy="3581400"/>
          </a:xfrm>
          <a:prstGeom prst="rect">
            <a:avLst/>
          </a:prstGeom>
          <a:noFill/>
          <a:ln w="9525">
            <a:noFill/>
            <a:miter lim="800000"/>
            <a:headEnd/>
            <a:tailEnd/>
          </a:ln>
        </p:spPr>
      </p:pic>
      <p:pic>
        <p:nvPicPr>
          <p:cNvPr id="33796" name="Picture 2" descr="UB_19"/>
          <p:cNvPicPr>
            <a:picLocks noChangeAspect="1" noChangeArrowheads="1"/>
          </p:cNvPicPr>
          <p:nvPr/>
        </p:nvPicPr>
        <p:blipFill>
          <a:blip r:embed="rId4" cstate="print"/>
          <a:srcRect/>
          <a:stretch>
            <a:fillRect/>
          </a:stretch>
        </p:blipFill>
        <p:spPr bwMode="auto">
          <a:xfrm>
            <a:off x="381000" y="4191000"/>
            <a:ext cx="3581400" cy="2209800"/>
          </a:xfrm>
          <a:prstGeom prst="rect">
            <a:avLst/>
          </a:prstGeom>
          <a:noFill/>
          <a:ln w="9525">
            <a:noFill/>
            <a:miter lim="800000"/>
            <a:headEnd/>
            <a:tailEnd/>
          </a:ln>
        </p:spPr>
      </p:pic>
      <p:sp>
        <p:nvSpPr>
          <p:cNvPr id="33797" name="Rectangle 8"/>
          <p:cNvSpPr>
            <a:spLocks noChangeArrowheads="1"/>
          </p:cNvSpPr>
          <p:nvPr/>
        </p:nvSpPr>
        <p:spPr bwMode="auto">
          <a:xfrm>
            <a:off x="4114800" y="1600200"/>
            <a:ext cx="5105400" cy="923925"/>
          </a:xfrm>
          <a:prstGeom prst="rect">
            <a:avLst/>
          </a:prstGeom>
          <a:noFill/>
          <a:ln w="9525">
            <a:noFill/>
            <a:miter lim="800000"/>
            <a:headEnd/>
            <a:tailEnd/>
          </a:ln>
        </p:spPr>
        <p:txBody>
          <a:bodyPr>
            <a:spAutoFit/>
          </a:bodyPr>
          <a:lstStyle/>
          <a:p>
            <a:r>
              <a:rPr lang="en-US" b="1">
                <a:solidFill>
                  <a:srgbClr val="5A00BE"/>
                </a:solidFill>
                <a:latin typeface="Verdana" pitchFamily="34" charset="0"/>
              </a:rPr>
              <a:t>University of Bridgeport - strongly committed to academic development and professional accomplishments!!!</a:t>
            </a:r>
          </a:p>
        </p:txBody>
      </p:sp>
      <p:sp>
        <p:nvSpPr>
          <p:cNvPr id="15368" name="Text Box 8"/>
          <p:cNvSpPr txBox="1">
            <a:spLocks noChangeArrowheads="1"/>
          </p:cNvSpPr>
          <p:nvPr/>
        </p:nvSpPr>
        <p:spPr bwMode="auto">
          <a:xfrm>
            <a:off x="838200" y="450850"/>
            <a:ext cx="8610600" cy="615950"/>
          </a:xfrm>
          <a:prstGeom prst="rect">
            <a:avLst/>
          </a:prstGeom>
          <a:noFill/>
          <a:ln w="9525">
            <a:noFill/>
            <a:miter lim="800000"/>
            <a:headEnd/>
            <a:tailEnd/>
          </a:ln>
          <a:effectLst/>
        </p:spPr>
        <p:txBody>
          <a:bodyPr>
            <a:spAutoFit/>
          </a:bodyPr>
          <a:lstStyle/>
          <a:p>
            <a:pPr algn="ctr">
              <a:spcBef>
                <a:spcPct val="50000"/>
              </a:spcBef>
              <a:defRPr/>
            </a:pPr>
            <a:r>
              <a:rPr lang="en-US" sz="3400" b="1" dirty="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Opening Doors, Building Futures</a:t>
            </a:r>
          </a:p>
        </p:txBody>
      </p:sp>
      <p:sp>
        <p:nvSpPr>
          <p:cNvPr id="33799" name="Line 5"/>
          <p:cNvSpPr>
            <a:spLocks noChangeShapeType="1"/>
          </p:cNvSpPr>
          <p:nvPr/>
        </p:nvSpPr>
        <p:spPr bwMode="auto">
          <a:xfrm>
            <a:off x="0" y="1295400"/>
            <a:ext cx="9144000" cy="0"/>
          </a:xfrm>
          <a:prstGeom prst="line">
            <a:avLst/>
          </a:prstGeom>
          <a:noFill/>
          <a:ln w="57150">
            <a:solidFill>
              <a:srgbClr val="680088"/>
            </a:solidFill>
            <a:round/>
            <a:headEnd/>
            <a:tailEnd/>
          </a:ln>
        </p:spPr>
        <p:txBody>
          <a:bodyPr>
            <a:spAutoFit/>
          </a:bodyPr>
          <a:lstStyle/>
          <a:p>
            <a:endParaRPr lang="en-US"/>
          </a:p>
        </p:txBody>
      </p:sp>
      <p:pic>
        <p:nvPicPr>
          <p:cNvPr id="33800" name="Picture 6" descr="UBlogo100x100"/>
          <p:cNvPicPr>
            <a:picLocks noChangeAspect="1" noChangeArrowheads="1"/>
          </p:cNvPicPr>
          <p:nvPr/>
        </p:nvPicPr>
        <p:blipFill>
          <a:blip r:embed="rId5" cstate="print"/>
          <a:srcRect/>
          <a:stretch>
            <a:fillRect/>
          </a:stretch>
        </p:blipFill>
        <p:spPr bwMode="auto">
          <a:xfrm>
            <a:off x="79375" y="155575"/>
            <a:ext cx="1063625" cy="1063625"/>
          </a:xfrm>
          <a:prstGeom prst="rect">
            <a:avLst/>
          </a:prstGeom>
          <a:noFill/>
          <a:ln w="9525">
            <a:noFill/>
            <a:miter lim="800000"/>
            <a:headEnd/>
            <a:tailEnd/>
          </a:ln>
        </p:spPr>
      </p:pic>
      <p:sp>
        <p:nvSpPr>
          <p:cNvPr id="29705" name="Slide Number Placeholder 2"/>
          <p:cNvSpPr>
            <a:spLocks noGrp="1"/>
          </p:cNvSpPr>
          <p:nvPr>
            <p:ph type="sldNum" sz="quarter" idx="10"/>
          </p:nvPr>
        </p:nvSpPr>
        <p:spPr>
          <a:xfrm>
            <a:off x="8534400" y="6381750"/>
            <a:ext cx="381000" cy="476250"/>
          </a:xfrm>
        </p:spPr>
        <p:txBody>
          <a:bodyPr/>
          <a:lstStyle/>
          <a:p>
            <a:fld id="{16FEF0F6-A67E-41C2-B700-B7A270764624}" type="slidenum">
              <a:rPr lang="en-US"/>
              <a:pPr/>
              <a:t>37</a:t>
            </a:fld>
            <a:endParaRPr lang="en-US"/>
          </a:p>
        </p:txBody>
      </p:sp>
      <p:sp>
        <p:nvSpPr>
          <p:cNvPr id="11"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8"/>
          <p:cNvSpPr txBox="1">
            <a:spLocks noChangeArrowheads="1"/>
          </p:cNvSpPr>
          <p:nvPr/>
        </p:nvSpPr>
        <p:spPr bwMode="auto">
          <a:xfrm>
            <a:off x="762000" y="450850"/>
            <a:ext cx="8610600" cy="615950"/>
          </a:xfrm>
          <a:prstGeom prst="rect">
            <a:avLst/>
          </a:prstGeom>
          <a:noFill/>
          <a:ln w="9525">
            <a:noFill/>
            <a:miter lim="800000"/>
            <a:headEnd/>
            <a:tailEnd/>
          </a:ln>
          <a:effectLst/>
        </p:spPr>
        <p:txBody>
          <a:bodyPr>
            <a:spAutoFit/>
          </a:bodyPr>
          <a:lstStyle/>
          <a:p>
            <a:pPr algn="ctr">
              <a:spcBef>
                <a:spcPct val="50000"/>
              </a:spcBef>
              <a:defRPr/>
            </a:pPr>
            <a:r>
              <a:rPr lang="en-US" sz="3400" b="1" dirty="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Why Study at UB ?</a:t>
            </a:r>
          </a:p>
        </p:txBody>
      </p:sp>
      <p:sp>
        <p:nvSpPr>
          <p:cNvPr id="34819" name="Line 5"/>
          <p:cNvSpPr>
            <a:spLocks noChangeShapeType="1"/>
          </p:cNvSpPr>
          <p:nvPr/>
        </p:nvSpPr>
        <p:spPr bwMode="auto">
          <a:xfrm>
            <a:off x="0" y="1295400"/>
            <a:ext cx="9144000" cy="0"/>
          </a:xfrm>
          <a:prstGeom prst="line">
            <a:avLst/>
          </a:prstGeom>
          <a:noFill/>
          <a:ln w="57150">
            <a:solidFill>
              <a:srgbClr val="680088"/>
            </a:solidFill>
            <a:round/>
            <a:headEnd/>
            <a:tailEnd/>
          </a:ln>
        </p:spPr>
        <p:txBody>
          <a:bodyPr>
            <a:spAutoFit/>
          </a:bodyPr>
          <a:lstStyle/>
          <a:p>
            <a:endParaRPr lang="en-US"/>
          </a:p>
        </p:txBody>
      </p:sp>
      <p:pic>
        <p:nvPicPr>
          <p:cNvPr id="34820" name="Picture 6" descr="UBlogo100x100"/>
          <p:cNvPicPr>
            <a:picLocks noChangeAspect="1" noChangeArrowheads="1"/>
          </p:cNvPicPr>
          <p:nvPr/>
        </p:nvPicPr>
        <p:blipFill>
          <a:blip r:embed="rId2" cstate="print"/>
          <a:srcRect/>
          <a:stretch>
            <a:fillRect/>
          </a:stretch>
        </p:blipFill>
        <p:spPr bwMode="auto">
          <a:xfrm>
            <a:off x="79375" y="155575"/>
            <a:ext cx="1063625" cy="1063625"/>
          </a:xfrm>
          <a:prstGeom prst="rect">
            <a:avLst/>
          </a:prstGeom>
          <a:noFill/>
          <a:ln w="9525">
            <a:noFill/>
            <a:miter lim="800000"/>
            <a:headEnd/>
            <a:tailEnd/>
          </a:ln>
        </p:spPr>
      </p:pic>
      <p:sp>
        <p:nvSpPr>
          <p:cNvPr id="29705" name="Slide Number Placeholder 2"/>
          <p:cNvSpPr>
            <a:spLocks noGrp="1"/>
          </p:cNvSpPr>
          <p:nvPr>
            <p:ph type="sldNum" sz="quarter" idx="10"/>
          </p:nvPr>
        </p:nvSpPr>
        <p:spPr>
          <a:xfrm>
            <a:off x="8534400" y="6381750"/>
            <a:ext cx="381000" cy="476250"/>
          </a:xfrm>
        </p:spPr>
        <p:txBody>
          <a:bodyPr/>
          <a:lstStyle/>
          <a:p>
            <a:fld id="{B526CB87-E04E-4A39-B454-97A356B539C0}" type="slidenum">
              <a:rPr lang="en-US"/>
              <a:pPr/>
              <a:t>38</a:t>
            </a:fld>
            <a:endParaRPr lang="en-US"/>
          </a:p>
        </p:txBody>
      </p:sp>
      <p:sp>
        <p:nvSpPr>
          <p:cNvPr id="11"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pic>
        <p:nvPicPr>
          <p:cNvPr id="13" name="Picture 6" descr="Y:\International Admissions\070424_Prof-KatherineRussell032w.jpg"/>
          <p:cNvPicPr>
            <a:picLocks noChangeAspect="1" noChangeArrowheads="1"/>
          </p:cNvPicPr>
          <p:nvPr/>
        </p:nvPicPr>
        <p:blipFill>
          <a:blip r:embed="rId3" cstate="print"/>
          <a:stretch>
            <a:fillRect/>
          </a:stretch>
        </p:blipFill>
        <p:spPr bwMode="auto">
          <a:xfrm>
            <a:off x="4953000" y="1447800"/>
            <a:ext cx="4038599" cy="4876800"/>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4" name="Diagram 13"/>
          <p:cNvGraphicFramePr/>
          <p:nvPr/>
        </p:nvGraphicFramePr>
        <p:xfrm>
          <a:off x="-228600" y="1600200"/>
          <a:ext cx="54102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graphicEl>
                                              <a:dgm id="{BACB42DA-6366-4AFC-BA95-B0AF2B73DA13}"/>
                                            </p:graphicEl>
                                          </p:spTgt>
                                        </p:tgtEl>
                                        <p:attrNameLst>
                                          <p:attrName>style.visibility</p:attrName>
                                        </p:attrNameLst>
                                      </p:cBhvr>
                                      <p:to>
                                        <p:strVal val="visible"/>
                                      </p:to>
                                    </p:set>
                                    <p:animEffect transition="in" filter="wipe(down)">
                                      <p:cBhvr>
                                        <p:cTn id="7" dur="500"/>
                                        <p:tgtEl>
                                          <p:spTgt spid="14">
                                            <p:graphicEl>
                                              <a:dgm id="{BACB42DA-6366-4AFC-BA95-B0AF2B73DA1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graphicEl>
                                              <a:dgm id="{6071EBF0-1B41-432C-992D-D9D86A9D9398}"/>
                                            </p:graphicEl>
                                          </p:spTgt>
                                        </p:tgtEl>
                                        <p:attrNameLst>
                                          <p:attrName>style.visibility</p:attrName>
                                        </p:attrNameLst>
                                      </p:cBhvr>
                                      <p:to>
                                        <p:strVal val="visible"/>
                                      </p:to>
                                    </p:set>
                                    <p:animEffect transition="in" filter="wipe(down)">
                                      <p:cBhvr>
                                        <p:cTn id="12" dur="500"/>
                                        <p:tgtEl>
                                          <p:spTgt spid="14">
                                            <p:graphicEl>
                                              <a:dgm id="{6071EBF0-1B41-432C-992D-D9D86A9D939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graphicEl>
                                              <a:dgm id="{6686517E-BBCC-422A-870E-E132CC9FBA59}"/>
                                            </p:graphicEl>
                                          </p:spTgt>
                                        </p:tgtEl>
                                        <p:attrNameLst>
                                          <p:attrName>style.visibility</p:attrName>
                                        </p:attrNameLst>
                                      </p:cBhvr>
                                      <p:to>
                                        <p:strVal val="visible"/>
                                      </p:to>
                                    </p:set>
                                    <p:animEffect transition="in" filter="wipe(down)">
                                      <p:cBhvr>
                                        <p:cTn id="17" dur="500"/>
                                        <p:tgtEl>
                                          <p:spTgt spid="14">
                                            <p:graphicEl>
                                              <a:dgm id="{6686517E-BBCC-422A-870E-E132CC9FBA5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graphicEl>
                                              <a:dgm id="{BC31F13A-A9A5-4B22-A656-08D51314F411}"/>
                                            </p:graphicEl>
                                          </p:spTgt>
                                        </p:tgtEl>
                                        <p:attrNameLst>
                                          <p:attrName>style.visibility</p:attrName>
                                        </p:attrNameLst>
                                      </p:cBhvr>
                                      <p:to>
                                        <p:strVal val="visible"/>
                                      </p:to>
                                    </p:set>
                                    <p:animEffect transition="in" filter="wipe(down)">
                                      <p:cBhvr>
                                        <p:cTn id="22" dur="500"/>
                                        <p:tgtEl>
                                          <p:spTgt spid="14">
                                            <p:graphicEl>
                                              <a:dgm id="{BC31F13A-A9A5-4B22-A656-08D51314F41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graphicEl>
                                              <a:dgm id="{02F13563-59D1-4C2E-B708-B7413681A481}"/>
                                            </p:graphicEl>
                                          </p:spTgt>
                                        </p:tgtEl>
                                        <p:attrNameLst>
                                          <p:attrName>style.visibility</p:attrName>
                                        </p:attrNameLst>
                                      </p:cBhvr>
                                      <p:to>
                                        <p:strVal val="visible"/>
                                      </p:to>
                                    </p:set>
                                    <p:animEffect transition="in" filter="wipe(down)">
                                      <p:cBhvr>
                                        <p:cTn id="27" dur="500"/>
                                        <p:tgtEl>
                                          <p:spTgt spid="14">
                                            <p:graphicEl>
                                              <a:dgm id="{02F13563-59D1-4C2E-B708-B7413681A48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graphicEl>
                                              <a:dgm id="{BCEA557B-1D62-47B6-A056-5812D1265879}"/>
                                            </p:graphicEl>
                                          </p:spTgt>
                                        </p:tgtEl>
                                        <p:attrNameLst>
                                          <p:attrName>style.visibility</p:attrName>
                                        </p:attrNameLst>
                                      </p:cBhvr>
                                      <p:to>
                                        <p:strVal val="visible"/>
                                      </p:to>
                                    </p:set>
                                    <p:animEffect transition="in" filter="wipe(down)">
                                      <p:cBhvr>
                                        <p:cTn id="32" dur="500"/>
                                        <p:tgtEl>
                                          <p:spTgt spid="14">
                                            <p:graphicEl>
                                              <a:dgm id="{BCEA557B-1D62-47B6-A056-5812D126587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90600" y="381000"/>
            <a:ext cx="8229600" cy="1143000"/>
          </a:xfrm>
        </p:spPr>
        <p:txBody>
          <a:bodyPr/>
          <a:lstStyle/>
          <a:p>
            <a:pPr eaLnBrk="1" hangingPunct="1">
              <a:defRPr/>
            </a:pPr>
            <a:r>
              <a:rPr lang="en-US" sz="2900" b="1" dirty="0" smtClean="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Representative Companies Who Have Hired UB Interns and/or Graduates </a:t>
            </a:r>
          </a:p>
        </p:txBody>
      </p:sp>
      <p:sp>
        <p:nvSpPr>
          <p:cNvPr id="35843" name="Content Placeholder 2"/>
          <p:cNvSpPr>
            <a:spLocks noGrp="1"/>
          </p:cNvSpPr>
          <p:nvPr>
            <p:ph idx="1"/>
          </p:nvPr>
        </p:nvSpPr>
        <p:spPr>
          <a:xfrm>
            <a:off x="304800" y="1524000"/>
            <a:ext cx="8305800" cy="5334000"/>
          </a:xfrm>
        </p:spPr>
        <p:txBody>
          <a:bodyPr/>
          <a:lstStyle/>
          <a:p>
            <a:pPr eaLnBrk="1" hangingPunct="1"/>
            <a:endParaRPr lang="en-US" sz="900" b="1" smtClean="0">
              <a:solidFill>
                <a:srgbClr val="5A00BE"/>
              </a:solidFill>
              <a:latin typeface="Times New Roman" pitchFamily="18" charset="0"/>
              <a:cs typeface="Times New Roman" pitchFamily="18" charset="0"/>
            </a:endParaRPr>
          </a:p>
          <a:p>
            <a:pPr eaLnBrk="1" hangingPunct="1"/>
            <a:r>
              <a:rPr lang="en-US" sz="1600" b="1" smtClean="0">
                <a:solidFill>
                  <a:srgbClr val="5A00BE"/>
                </a:solidFill>
                <a:latin typeface="Times New Roman" pitchFamily="18" charset="0"/>
                <a:cs typeface="Times New Roman" pitchFamily="18" charset="0"/>
              </a:rPr>
              <a:t>Aetna</a:t>
            </a:r>
          </a:p>
          <a:p>
            <a:pPr eaLnBrk="1" hangingPunct="1"/>
            <a:r>
              <a:rPr lang="en-US" sz="1600" b="1" smtClean="0">
                <a:solidFill>
                  <a:srgbClr val="5A00BE"/>
                </a:solidFill>
                <a:latin typeface="Times New Roman" pitchFamily="18" charset="0"/>
                <a:cs typeface="Times New Roman" pitchFamily="18" charset="0"/>
              </a:rPr>
              <a:t>ATMI</a:t>
            </a:r>
          </a:p>
          <a:p>
            <a:pPr eaLnBrk="1" hangingPunct="1"/>
            <a:r>
              <a:rPr lang="en-US" sz="1600" b="1" smtClean="0">
                <a:solidFill>
                  <a:srgbClr val="5A00BE"/>
                </a:solidFill>
                <a:latin typeface="Times New Roman" pitchFamily="18" charset="0"/>
                <a:cs typeface="Times New Roman" pitchFamily="18" charset="0"/>
              </a:rPr>
              <a:t>ATW Bodine</a:t>
            </a:r>
          </a:p>
          <a:p>
            <a:pPr eaLnBrk="1" hangingPunct="1"/>
            <a:r>
              <a:rPr lang="en-US" sz="1600" b="1" smtClean="0">
                <a:solidFill>
                  <a:srgbClr val="5A00BE"/>
                </a:solidFill>
                <a:latin typeface="Times New Roman" pitchFamily="18" charset="0"/>
                <a:cs typeface="Times New Roman" pitchFamily="18" charset="0"/>
              </a:rPr>
              <a:t>Avon</a:t>
            </a:r>
          </a:p>
          <a:p>
            <a:pPr eaLnBrk="1" hangingPunct="1"/>
            <a:r>
              <a:rPr lang="en-US" sz="1600" b="1" smtClean="0">
                <a:solidFill>
                  <a:srgbClr val="5A00BE"/>
                </a:solidFill>
                <a:latin typeface="Times New Roman" pitchFamily="18" charset="0"/>
                <a:cs typeface="Times New Roman" pitchFamily="18" charset="0"/>
              </a:rPr>
              <a:t>Bendix</a:t>
            </a:r>
          </a:p>
          <a:p>
            <a:pPr eaLnBrk="1" hangingPunct="1"/>
            <a:r>
              <a:rPr lang="en-US" sz="1600" b="1" smtClean="0">
                <a:solidFill>
                  <a:srgbClr val="5A00BE"/>
                </a:solidFill>
                <a:latin typeface="Times New Roman" pitchFamily="18" charset="0"/>
                <a:cs typeface="Times New Roman" pitchFamily="18" charset="0"/>
              </a:rPr>
              <a:t>CitiCorp (Bank)</a:t>
            </a:r>
          </a:p>
          <a:p>
            <a:pPr eaLnBrk="1" hangingPunct="1"/>
            <a:r>
              <a:rPr lang="en-US" sz="1600" b="1" smtClean="0">
                <a:solidFill>
                  <a:srgbClr val="5A00BE"/>
                </a:solidFill>
                <a:latin typeface="Times New Roman" pitchFamily="18" charset="0"/>
                <a:cs typeface="Times New Roman" pitchFamily="18" charset="0"/>
              </a:rPr>
              <a:t>GE</a:t>
            </a:r>
          </a:p>
          <a:p>
            <a:pPr eaLnBrk="1" hangingPunct="1"/>
            <a:r>
              <a:rPr lang="en-US" sz="1600" b="1" smtClean="0">
                <a:solidFill>
                  <a:srgbClr val="5A00BE"/>
                </a:solidFill>
                <a:latin typeface="Times New Roman" pitchFamily="18" charset="0"/>
                <a:cs typeface="Times New Roman" pitchFamily="18" charset="0"/>
              </a:rPr>
              <a:t>IBM</a:t>
            </a:r>
          </a:p>
          <a:p>
            <a:pPr eaLnBrk="1" hangingPunct="1"/>
            <a:r>
              <a:rPr lang="en-US" sz="1600" b="1" smtClean="0">
                <a:solidFill>
                  <a:srgbClr val="5A00BE"/>
                </a:solidFill>
                <a:latin typeface="Times New Roman" pitchFamily="18" charset="0"/>
                <a:cs typeface="Times New Roman" pitchFamily="18" charset="0"/>
              </a:rPr>
              <a:t>Intel</a:t>
            </a:r>
          </a:p>
          <a:p>
            <a:pPr eaLnBrk="1" hangingPunct="1"/>
            <a:r>
              <a:rPr lang="en-US" sz="1600" b="1" smtClean="0">
                <a:solidFill>
                  <a:srgbClr val="5A00BE"/>
                </a:solidFill>
                <a:latin typeface="Times New Roman" pitchFamily="18" charset="0"/>
                <a:cs typeface="Times New Roman" pitchFamily="18" charset="0"/>
              </a:rPr>
              <a:t>IPC</a:t>
            </a:r>
          </a:p>
          <a:p>
            <a:pPr eaLnBrk="1" hangingPunct="1"/>
            <a:r>
              <a:rPr lang="en-US" sz="1600" b="1" smtClean="0">
                <a:solidFill>
                  <a:srgbClr val="5A00BE"/>
                </a:solidFill>
                <a:latin typeface="Times New Roman" pitchFamily="18" charset="0"/>
                <a:cs typeface="Times New Roman" pitchFamily="18" charset="0"/>
              </a:rPr>
              <a:t>Purdue Pharma</a:t>
            </a:r>
          </a:p>
          <a:p>
            <a:pPr eaLnBrk="1" hangingPunct="1"/>
            <a:r>
              <a:rPr lang="en-US" sz="1600" b="1" smtClean="0">
                <a:solidFill>
                  <a:srgbClr val="5A00BE"/>
                </a:solidFill>
                <a:latin typeface="Times New Roman" pitchFamily="18" charset="0"/>
                <a:cs typeface="Times New Roman" pitchFamily="18" charset="0"/>
              </a:rPr>
              <a:t>Peoples United Bank</a:t>
            </a:r>
          </a:p>
          <a:p>
            <a:pPr eaLnBrk="1" hangingPunct="1"/>
            <a:r>
              <a:rPr lang="en-US" sz="1600" b="1" smtClean="0">
                <a:solidFill>
                  <a:srgbClr val="5A00BE"/>
                </a:solidFill>
                <a:latin typeface="Times New Roman" pitchFamily="18" charset="0"/>
                <a:cs typeface="Times New Roman" pitchFamily="18" charset="0"/>
              </a:rPr>
              <a:t>Pitney Bowes</a:t>
            </a:r>
          </a:p>
          <a:p>
            <a:pPr eaLnBrk="1" hangingPunct="1"/>
            <a:r>
              <a:rPr lang="en-US" sz="1600" b="1" smtClean="0">
                <a:solidFill>
                  <a:srgbClr val="5A00BE"/>
                </a:solidFill>
                <a:latin typeface="Times New Roman" pitchFamily="18" charset="0"/>
                <a:cs typeface="Times New Roman" pitchFamily="18" charset="0"/>
              </a:rPr>
              <a:t>TNT Expense Management</a:t>
            </a:r>
          </a:p>
          <a:p>
            <a:pPr eaLnBrk="1" hangingPunct="1"/>
            <a:r>
              <a:rPr lang="en-US" sz="1600" b="1" smtClean="0">
                <a:solidFill>
                  <a:srgbClr val="5A00BE"/>
                </a:solidFill>
                <a:latin typeface="Times New Roman" pitchFamily="18" charset="0"/>
                <a:cs typeface="Times New Roman" pitchFamily="18" charset="0"/>
              </a:rPr>
              <a:t>UBS (Bank)</a:t>
            </a:r>
          </a:p>
          <a:p>
            <a:pPr eaLnBrk="1" hangingPunct="1"/>
            <a:r>
              <a:rPr lang="en-US" sz="1600" b="1" smtClean="0">
                <a:solidFill>
                  <a:srgbClr val="5A00BE"/>
                </a:solidFill>
                <a:latin typeface="Times New Roman" pitchFamily="18" charset="0"/>
                <a:cs typeface="Times New Roman" pitchFamily="18" charset="0"/>
              </a:rPr>
              <a:t>United Technologies</a:t>
            </a:r>
            <a:endParaRPr lang="en-US" sz="1800" b="1" smtClean="0">
              <a:solidFill>
                <a:srgbClr val="5A00BE"/>
              </a:solidFill>
              <a:latin typeface="Times New Roman" pitchFamily="18" charset="0"/>
              <a:cs typeface="Times New Roman" pitchFamily="18" charset="0"/>
            </a:endParaRPr>
          </a:p>
          <a:p>
            <a:pPr eaLnBrk="1" hangingPunct="1"/>
            <a:endParaRPr lang="en-US" sz="1800" b="1" smtClean="0">
              <a:latin typeface="Times New Roman" pitchFamily="18" charset="0"/>
              <a:cs typeface="Times New Roman" pitchFamily="18" charset="0"/>
            </a:endParaRPr>
          </a:p>
          <a:p>
            <a:pPr eaLnBrk="1" hangingPunct="1"/>
            <a:endParaRPr lang="en-US" sz="1800" b="1" smtClean="0">
              <a:latin typeface="Times New Roman" pitchFamily="18" charset="0"/>
              <a:cs typeface="Times New Roman" pitchFamily="18" charset="0"/>
            </a:endParaRPr>
          </a:p>
          <a:p>
            <a:pPr eaLnBrk="1" hangingPunct="1"/>
            <a:endParaRPr lang="en-US" sz="1800" b="1" smtClean="0">
              <a:latin typeface="Times New Roman" pitchFamily="18" charset="0"/>
              <a:cs typeface="Times New Roman" pitchFamily="18" charset="0"/>
            </a:endParaRPr>
          </a:p>
          <a:p>
            <a:pPr eaLnBrk="1" hangingPunct="1"/>
            <a:endParaRPr lang="en-US" sz="2000" b="1" smtClean="0">
              <a:latin typeface="Times New Roman" pitchFamily="18" charset="0"/>
              <a:cs typeface="Times New Roman" pitchFamily="18" charset="0"/>
            </a:endParaRPr>
          </a:p>
        </p:txBody>
      </p:sp>
      <p:sp>
        <p:nvSpPr>
          <p:cNvPr id="35844" name="Line 5"/>
          <p:cNvSpPr>
            <a:spLocks noChangeShapeType="1"/>
          </p:cNvSpPr>
          <p:nvPr/>
        </p:nvSpPr>
        <p:spPr bwMode="auto">
          <a:xfrm>
            <a:off x="0" y="1433513"/>
            <a:ext cx="9144000" cy="0"/>
          </a:xfrm>
          <a:prstGeom prst="line">
            <a:avLst/>
          </a:prstGeom>
          <a:noFill/>
          <a:ln w="57150">
            <a:solidFill>
              <a:srgbClr val="680088"/>
            </a:solidFill>
            <a:round/>
            <a:headEnd/>
            <a:tailEnd/>
          </a:ln>
        </p:spPr>
        <p:txBody>
          <a:bodyPr>
            <a:spAutoFit/>
          </a:bodyPr>
          <a:lstStyle/>
          <a:p>
            <a:endParaRPr lang="en-US"/>
          </a:p>
        </p:txBody>
      </p:sp>
      <p:pic>
        <p:nvPicPr>
          <p:cNvPr id="35845" name="Picture 6" descr="UBlogo100x100"/>
          <p:cNvPicPr>
            <a:picLocks noChangeAspect="1" noChangeArrowheads="1"/>
          </p:cNvPicPr>
          <p:nvPr/>
        </p:nvPicPr>
        <p:blipFill>
          <a:blip r:embed="rId2" cstate="print"/>
          <a:srcRect/>
          <a:stretch>
            <a:fillRect/>
          </a:stretch>
        </p:blipFill>
        <p:spPr bwMode="auto">
          <a:xfrm>
            <a:off x="152400" y="228600"/>
            <a:ext cx="1063625" cy="1063625"/>
          </a:xfrm>
          <a:prstGeom prst="rect">
            <a:avLst/>
          </a:prstGeom>
          <a:noFill/>
          <a:ln w="9525">
            <a:noFill/>
            <a:miter lim="800000"/>
            <a:headEnd/>
            <a:tailEnd/>
          </a:ln>
        </p:spPr>
      </p:pic>
      <p:pic>
        <p:nvPicPr>
          <p:cNvPr id="35846" name="Picture 7" descr="Atena.png"/>
          <p:cNvPicPr>
            <a:picLocks noChangeAspect="1"/>
          </p:cNvPicPr>
          <p:nvPr/>
        </p:nvPicPr>
        <p:blipFill>
          <a:blip r:embed="rId3" cstate="print"/>
          <a:srcRect/>
          <a:stretch>
            <a:fillRect/>
          </a:stretch>
        </p:blipFill>
        <p:spPr bwMode="auto">
          <a:xfrm>
            <a:off x="4114800" y="3657600"/>
            <a:ext cx="1643063" cy="762000"/>
          </a:xfrm>
          <a:prstGeom prst="rect">
            <a:avLst/>
          </a:prstGeom>
          <a:noFill/>
          <a:ln w="9525">
            <a:noFill/>
            <a:miter lim="800000"/>
            <a:headEnd/>
            <a:tailEnd/>
          </a:ln>
        </p:spPr>
      </p:pic>
      <p:pic>
        <p:nvPicPr>
          <p:cNvPr id="35847" name="Picture 8" descr="ATMI.gif"/>
          <p:cNvPicPr>
            <a:picLocks noChangeAspect="1"/>
          </p:cNvPicPr>
          <p:nvPr/>
        </p:nvPicPr>
        <p:blipFill>
          <a:blip r:embed="rId4" cstate="print"/>
          <a:srcRect/>
          <a:stretch>
            <a:fillRect/>
          </a:stretch>
        </p:blipFill>
        <p:spPr bwMode="auto">
          <a:xfrm>
            <a:off x="3378200" y="4648200"/>
            <a:ext cx="1574800" cy="685800"/>
          </a:xfrm>
          <a:prstGeom prst="rect">
            <a:avLst/>
          </a:prstGeom>
          <a:noFill/>
          <a:ln w="9525">
            <a:noFill/>
            <a:miter lim="800000"/>
            <a:headEnd/>
            <a:tailEnd/>
          </a:ln>
        </p:spPr>
      </p:pic>
      <p:pic>
        <p:nvPicPr>
          <p:cNvPr id="35848" name="Picture 10" descr="Bendix.jpg"/>
          <p:cNvPicPr>
            <a:picLocks noChangeAspect="1"/>
          </p:cNvPicPr>
          <p:nvPr/>
        </p:nvPicPr>
        <p:blipFill>
          <a:blip r:embed="rId5" cstate="print"/>
          <a:srcRect/>
          <a:stretch>
            <a:fillRect/>
          </a:stretch>
        </p:blipFill>
        <p:spPr bwMode="auto">
          <a:xfrm>
            <a:off x="7467600" y="2667000"/>
            <a:ext cx="1609725" cy="944563"/>
          </a:xfrm>
          <a:prstGeom prst="rect">
            <a:avLst/>
          </a:prstGeom>
          <a:noFill/>
          <a:ln w="9525">
            <a:noFill/>
            <a:miter lim="800000"/>
            <a:headEnd/>
            <a:tailEnd/>
          </a:ln>
        </p:spPr>
      </p:pic>
      <p:pic>
        <p:nvPicPr>
          <p:cNvPr id="35849" name="Picture 11" descr="CITI.gif"/>
          <p:cNvPicPr>
            <a:picLocks noChangeAspect="1"/>
          </p:cNvPicPr>
          <p:nvPr/>
        </p:nvPicPr>
        <p:blipFill>
          <a:blip r:embed="rId6" cstate="print"/>
          <a:srcRect/>
          <a:stretch>
            <a:fillRect/>
          </a:stretch>
        </p:blipFill>
        <p:spPr bwMode="auto">
          <a:xfrm>
            <a:off x="5715000" y="2667000"/>
            <a:ext cx="1295400" cy="790575"/>
          </a:xfrm>
          <a:prstGeom prst="rect">
            <a:avLst/>
          </a:prstGeom>
          <a:noFill/>
          <a:ln w="9525">
            <a:noFill/>
            <a:miter lim="800000"/>
            <a:headEnd/>
            <a:tailEnd/>
          </a:ln>
        </p:spPr>
      </p:pic>
      <p:pic>
        <p:nvPicPr>
          <p:cNvPr id="35850" name="Picture 12" descr="IBM.jpg"/>
          <p:cNvPicPr>
            <a:picLocks noChangeAspect="1"/>
          </p:cNvPicPr>
          <p:nvPr/>
        </p:nvPicPr>
        <p:blipFill>
          <a:blip r:embed="rId7" cstate="print"/>
          <a:srcRect/>
          <a:stretch>
            <a:fillRect/>
          </a:stretch>
        </p:blipFill>
        <p:spPr bwMode="auto">
          <a:xfrm>
            <a:off x="5638800" y="4419600"/>
            <a:ext cx="1447800" cy="838200"/>
          </a:xfrm>
          <a:prstGeom prst="rect">
            <a:avLst/>
          </a:prstGeom>
          <a:noFill/>
          <a:ln w="9525">
            <a:noFill/>
            <a:miter lim="800000"/>
            <a:headEnd/>
            <a:tailEnd/>
          </a:ln>
        </p:spPr>
      </p:pic>
      <p:pic>
        <p:nvPicPr>
          <p:cNvPr id="35851" name="Picture 13" descr="Intel.jpg"/>
          <p:cNvPicPr>
            <a:picLocks noChangeAspect="1"/>
          </p:cNvPicPr>
          <p:nvPr/>
        </p:nvPicPr>
        <p:blipFill>
          <a:blip r:embed="rId8" cstate="print"/>
          <a:srcRect/>
          <a:stretch>
            <a:fillRect/>
          </a:stretch>
        </p:blipFill>
        <p:spPr bwMode="auto">
          <a:xfrm>
            <a:off x="3886200" y="5334000"/>
            <a:ext cx="1600200" cy="990600"/>
          </a:xfrm>
          <a:prstGeom prst="rect">
            <a:avLst/>
          </a:prstGeom>
          <a:noFill/>
          <a:ln w="9525">
            <a:noFill/>
            <a:miter lim="800000"/>
            <a:headEnd/>
            <a:tailEnd/>
          </a:ln>
        </p:spPr>
      </p:pic>
      <p:pic>
        <p:nvPicPr>
          <p:cNvPr id="35852" name="Picture 14" descr="IPC.gif"/>
          <p:cNvPicPr>
            <a:picLocks noChangeAspect="1"/>
          </p:cNvPicPr>
          <p:nvPr/>
        </p:nvPicPr>
        <p:blipFill>
          <a:blip r:embed="rId9" cstate="print"/>
          <a:srcRect/>
          <a:stretch>
            <a:fillRect/>
          </a:stretch>
        </p:blipFill>
        <p:spPr bwMode="auto">
          <a:xfrm>
            <a:off x="7239000" y="1760538"/>
            <a:ext cx="1371600" cy="830262"/>
          </a:xfrm>
          <a:prstGeom prst="rect">
            <a:avLst/>
          </a:prstGeom>
          <a:noFill/>
          <a:ln w="9525">
            <a:noFill/>
            <a:miter lim="800000"/>
            <a:headEnd/>
            <a:tailEnd/>
          </a:ln>
        </p:spPr>
      </p:pic>
      <p:pic>
        <p:nvPicPr>
          <p:cNvPr id="35853" name="Picture 15" descr="PUB.gif"/>
          <p:cNvPicPr>
            <a:picLocks noChangeAspect="1"/>
          </p:cNvPicPr>
          <p:nvPr/>
        </p:nvPicPr>
        <p:blipFill>
          <a:blip r:embed="rId10" cstate="print"/>
          <a:srcRect/>
          <a:stretch>
            <a:fillRect/>
          </a:stretch>
        </p:blipFill>
        <p:spPr bwMode="auto">
          <a:xfrm>
            <a:off x="3771900" y="1531938"/>
            <a:ext cx="1638300" cy="1058862"/>
          </a:xfrm>
          <a:prstGeom prst="rect">
            <a:avLst/>
          </a:prstGeom>
          <a:noFill/>
          <a:ln w="9525">
            <a:noFill/>
            <a:miter lim="800000"/>
            <a:headEnd/>
            <a:tailEnd/>
          </a:ln>
        </p:spPr>
      </p:pic>
      <p:pic>
        <p:nvPicPr>
          <p:cNvPr id="35854" name="Picture 16" descr="PUB.jpg"/>
          <p:cNvPicPr>
            <a:picLocks noChangeAspect="1"/>
          </p:cNvPicPr>
          <p:nvPr/>
        </p:nvPicPr>
        <p:blipFill>
          <a:blip r:embed="rId11" cstate="print"/>
          <a:srcRect/>
          <a:stretch>
            <a:fillRect/>
          </a:stretch>
        </p:blipFill>
        <p:spPr bwMode="auto">
          <a:xfrm>
            <a:off x="5715000" y="5715000"/>
            <a:ext cx="1600200" cy="1066800"/>
          </a:xfrm>
          <a:prstGeom prst="rect">
            <a:avLst/>
          </a:prstGeom>
          <a:noFill/>
          <a:ln w="9525">
            <a:noFill/>
            <a:miter lim="800000"/>
            <a:headEnd/>
            <a:tailEnd/>
          </a:ln>
        </p:spPr>
      </p:pic>
      <p:pic>
        <p:nvPicPr>
          <p:cNvPr id="35855" name="Picture 17" descr="Purdue.jpg"/>
          <p:cNvPicPr>
            <a:picLocks noChangeAspect="1"/>
          </p:cNvPicPr>
          <p:nvPr/>
        </p:nvPicPr>
        <p:blipFill>
          <a:blip r:embed="rId12" cstate="print"/>
          <a:srcRect/>
          <a:stretch>
            <a:fillRect/>
          </a:stretch>
        </p:blipFill>
        <p:spPr bwMode="auto">
          <a:xfrm>
            <a:off x="7543800" y="5334000"/>
            <a:ext cx="1371600" cy="806450"/>
          </a:xfrm>
          <a:prstGeom prst="rect">
            <a:avLst/>
          </a:prstGeom>
          <a:noFill/>
          <a:ln w="9525">
            <a:noFill/>
            <a:miter lim="800000"/>
            <a:headEnd/>
            <a:tailEnd/>
          </a:ln>
        </p:spPr>
      </p:pic>
      <p:pic>
        <p:nvPicPr>
          <p:cNvPr id="35856" name="Picture 18" descr="TNT.gif"/>
          <p:cNvPicPr>
            <a:picLocks noChangeAspect="1"/>
          </p:cNvPicPr>
          <p:nvPr/>
        </p:nvPicPr>
        <p:blipFill>
          <a:blip r:embed="rId13" cstate="print"/>
          <a:srcRect/>
          <a:stretch>
            <a:fillRect/>
          </a:stretch>
        </p:blipFill>
        <p:spPr bwMode="auto">
          <a:xfrm>
            <a:off x="7239000" y="3962400"/>
            <a:ext cx="1371600" cy="847725"/>
          </a:xfrm>
          <a:prstGeom prst="rect">
            <a:avLst/>
          </a:prstGeom>
          <a:noFill/>
          <a:ln w="9525">
            <a:noFill/>
            <a:miter lim="800000"/>
            <a:headEnd/>
            <a:tailEnd/>
          </a:ln>
        </p:spPr>
      </p:pic>
      <p:pic>
        <p:nvPicPr>
          <p:cNvPr id="35857" name="Picture 19" descr="UBS.gif"/>
          <p:cNvPicPr>
            <a:picLocks noChangeAspect="1"/>
          </p:cNvPicPr>
          <p:nvPr/>
        </p:nvPicPr>
        <p:blipFill>
          <a:blip r:embed="rId14" cstate="print"/>
          <a:srcRect/>
          <a:stretch>
            <a:fillRect/>
          </a:stretch>
        </p:blipFill>
        <p:spPr bwMode="auto">
          <a:xfrm>
            <a:off x="5562600" y="1474788"/>
            <a:ext cx="1447800" cy="685800"/>
          </a:xfrm>
          <a:prstGeom prst="rect">
            <a:avLst/>
          </a:prstGeom>
          <a:noFill/>
          <a:ln w="9525">
            <a:noFill/>
            <a:miter lim="800000"/>
            <a:headEnd/>
            <a:tailEnd/>
          </a:ln>
        </p:spPr>
      </p:pic>
      <p:pic>
        <p:nvPicPr>
          <p:cNvPr id="35858" name="Picture 20" descr="Avon-logo1.gif"/>
          <p:cNvPicPr>
            <a:picLocks noChangeAspect="1"/>
          </p:cNvPicPr>
          <p:nvPr/>
        </p:nvPicPr>
        <p:blipFill>
          <a:blip r:embed="rId15" cstate="print"/>
          <a:srcRect/>
          <a:stretch>
            <a:fillRect/>
          </a:stretch>
        </p:blipFill>
        <p:spPr bwMode="auto">
          <a:xfrm>
            <a:off x="2971800" y="2952750"/>
            <a:ext cx="1676400" cy="857250"/>
          </a:xfrm>
          <a:prstGeom prst="rect">
            <a:avLst/>
          </a:prstGeom>
          <a:noFill/>
          <a:ln w="9525">
            <a:noFill/>
            <a:miter lim="800000"/>
            <a:headEnd/>
            <a:tailEnd/>
          </a:ln>
        </p:spPr>
      </p:pic>
      <p:pic>
        <p:nvPicPr>
          <p:cNvPr id="35859" name="Picture 20" descr="GE-logo.jpg"/>
          <p:cNvPicPr>
            <a:picLocks noChangeAspect="1"/>
          </p:cNvPicPr>
          <p:nvPr/>
        </p:nvPicPr>
        <p:blipFill>
          <a:blip r:embed="rId16" cstate="print"/>
          <a:srcRect/>
          <a:stretch>
            <a:fillRect/>
          </a:stretch>
        </p:blipFill>
        <p:spPr bwMode="auto">
          <a:xfrm>
            <a:off x="2667000" y="1905000"/>
            <a:ext cx="914400" cy="854075"/>
          </a:xfrm>
          <a:prstGeom prst="rect">
            <a:avLst/>
          </a:prstGeom>
          <a:noFill/>
          <a:ln w="9525">
            <a:noFill/>
            <a:miter lim="800000"/>
            <a:headEnd/>
            <a:tailEnd/>
          </a:ln>
        </p:spPr>
      </p:pic>
      <p:sp>
        <p:nvSpPr>
          <p:cNvPr id="28692" name="Slide Number Placeholder 2"/>
          <p:cNvSpPr>
            <a:spLocks noGrp="1"/>
          </p:cNvSpPr>
          <p:nvPr>
            <p:ph type="sldNum" sz="quarter" idx="10"/>
          </p:nvPr>
        </p:nvSpPr>
        <p:spPr>
          <a:xfrm>
            <a:off x="8534400" y="6324600"/>
            <a:ext cx="381000" cy="476250"/>
          </a:xfrm>
        </p:spPr>
        <p:txBody>
          <a:bodyPr/>
          <a:lstStyle/>
          <a:p>
            <a:fld id="{72588856-B51A-43AF-8995-2F5B0543F431}" type="slidenum">
              <a:rPr lang="en-US"/>
              <a:pPr/>
              <a:t>39</a:t>
            </a:fld>
            <a:endParaRPr lang="en-US"/>
          </a:p>
        </p:txBody>
      </p:sp>
      <p:sp>
        <p:nvSpPr>
          <p:cNvPr id="22"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C:\Users\Steve\Pictures\UB\Map\ct_map.jpg"/>
          <p:cNvPicPr>
            <a:picLocks noGrp="1" noChangeAspect="1" noChangeArrowheads="1"/>
          </p:cNvPicPr>
          <p:nvPr>
            <p:ph idx="1"/>
          </p:nvPr>
        </p:nvPicPr>
        <p:blipFill>
          <a:blip r:embed="rId2" cstate="print"/>
          <a:srcRect/>
          <a:stretch>
            <a:fillRect/>
          </a:stretch>
        </p:blipFill>
        <p:spPr>
          <a:xfrm>
            <a:off x="533400" y="1600200"/>
            <a:ext cx="5357813" cy="3438525"/>
          </a:xfrm>
        </p:spPr>
      </p:pic>
      <p:sp>
        <p:nvSpPr>
          <p:cNvPr id="6147" name="TextBox 7"/>
          <p:cNvSpPr txBox="1">
            <a:spLocks noChangeArrowheads="1"/>
          </p:cNvSpPr>
          <p:nvPr/>
        </p:nvSpPr>
        <p:spPr bwMode="auto">
          <a:xfrm>
            <a:off x="533400" y="5105400"/>
            <a:ext cx="8102600" cy="1477963"/>
          </a:xfrm>
          <a:prstGeom prst="rect">
            <a:avLst/>
          </a:prstGeom>
          <a:noFill/>
          <a:ln w="9525">
            <a:noFill/>
            <a:miter lim="800000"/>
            <a:headEnd/>
            <a:tailEnd/>
          </a:ln>
        </p:spPr>
        <p:txBody>
          <a:bodyPr>
            <a:spAutoFit/>
          </a:bodyPr>
          <a:lstStyle/>
          <a:p>
            <a:r>
              <a:rPr lang="en-US" b="1">
                <a:solidFill>
                  <a:srgbClr val="5A00BE"/>
                </a:solidFill>
                <a:latin typeface="Verdana" pitchFamily="34" charset="0"/>
              </a:rPr>
              <a:t>Located in the State of Connecticut, Fairfield County, City of Bridgeport</a:t>
            </a:r>
          </a:p>
          <a:p>
            <a:pPr>
              <a:buSzPct val="70000"/>
              <a:buFont typeface="Wingdings" pitchFamily="2" charset="2"/>
              <a:buChar char="Ø"/>
            </a:pPr>
            <a:r>
              <a:rPr lang="en-US" b="1">
                <a:solidFill>
                  <a:srgbClr val="5A00BE"/>
                </a:solidFill>
                <a:latin typeface="Verdana" pitchFamily="34" charset="0"/>
              </a:rPr>
              <a:t> </a:t>
            </a:r>
            <a:r>
              <a:rPr lang="en-US">
                <a:solidFill>
                  <a:srgbClr val="5A00BE"/>
                </a:solidFill>
              </a:rPr>
              <a:t>New York City  - 1 Hour</a:t>
            </a:r>
          </a:p>
          <a:p>
            <a:pPr>
              <a:buSzPct val="70000"/>
              <a:buFont typeface="Wingdings" pitchFamily="2" charset="2"/>
              <a:buChar char="Ø"/>
            </a:pPr>
            <a:r>
              <a:rPr lang="en-US">
                <a:solidFill>
                  <a:srgbClr val="5A00BE"/>
                </a:solidFill>
              </a:rPr>
              <a:t> Boston, MA  - 2 Hours</a:t>
            </a:r>
          </a:p>
          <a:p>
            <a:pPr>
              <a:buSzPct val="70000"/>
              <a:buFont typeface="Wingdings" pitchFamily="2" charset="2"/>
              <a:buChar char="Ø"/>
            </a:pPr>
            <a:r>
              <a:rPr lang="en-US">
                <a:solidFill>
                  <a:srgbClr val="5A00BE"/>
                </a:solidFill>
              </a:rPr>
              <a:t> Washington, D.C. - 5 Hours </a:t>
            </a:r>
          </a:p>
        </p:txBody>
      </p:sp>
      <p:sp>
        <p:nvSpPr>
          <p:cNvPr id="6148" name="TextBox 8"/>
          <p:cNvSpPr txBox="1">
            <a:spLocks noChangeArrowheads="1"/>
          </p:cNvSpPr>
          <p:nvPr/>
        </p:nvSpPr>
        <p:spPr bwMode="auto">
          <a:xfrm>
            <a:off x="6096000" y="2057400"/>
            <a:ext cx="2819400" cy="2032000"/>
          </a:xfrm>
          <a:prstGeom prst="rect">
            <a:avLst/>
          </a:prstGeom>
          <a:noFill/>
          <a:ln w="9525">
            <a:noFill/>
            <a:miter lim="800000"/>
            <a:headEnd/>
            <a:tailEnd/>
          </a:ln>
        </p:spPr>
        <p:txBody>
          <a:bodyPr>
            <a:spAutoFit/>
          </a:bodyPr>
          <a:lstStyle/>
          <a:p>
            <a:pPr>
              <a:buFont typeface="Wingdings" pitchFamily="2" charset="2"/>
              <a:buNone/>
            </a:pPr>
            <a:r>
              <a:rPr lang="en-US" b="1">
                <a:solidFill>
                  <a:srgbClr val="5A00BE"/>
                </a:solidFill>
                <a:latin typeface="Verdana" pitchFamily="34" charset="0"/>
              </a:rPr>
              <a:t>Fairfield County is known as the ‘Corporate Gold Coast’ - 3</a:t>
            </a:r>
            <a:r>
              <a:rPr lang="en-US" b="1" baseline="30000">
                <a:solidFill>
                  <a:srgbClr val="5A00BE"/>
                </a:solidFill>
                <a:latin typeface="Verdana" pitchFamily="34" charset="0"/>
              </a:rPr>
              <a:t>rd</a:t>
            </a:r>
            <a:r>
              <a:rPr lang="en-US" b="1">
                <a:solidFill>
                  <a:srgbClr val="5A00BE"/>
                </a:solidFill>
                <a:latin typeface="Verdana" pitchFamily="34" charset="0"/>
              </a:rPr>
              <a:t> highest concentration of </a:t>
            </a:r>
            <a:r>
              <a:rPr lang="en-US" b="1" i="1">
                <a:solidFill>
                  <a:srgbClr val="5A00BE"/>
                </a:solidFill>
                <a:latin typeface="Verdana" pitchFamily="34" charset="0"/>
              </a:rPr>
              <a:t>Fortune 500 </a:t>
            </a:r>
            <a:r>
              <a:rPr lang="en-US" b="1">
                <a:solidFill>
                  <a:srgbClr val="5A00BE"/>
                </a:solidFill>
                <a:latin typeface="Verdana" pitchFamily="34" charset="0"/>
              </a:rPr>
              <a:t>companies</a:t>
            </a:r>
            <a:r>
              <a:rPr lang="en-US" b="1" i="1">
                <a:solidFill>
                  <a:srgbClr val="5A00BE"/>
                </a:solidFill>
                <a:latin typeface="Verdana" pitchFamily="34" charset="0"/>
              </a:rPr>
              <a:t> </a:t>
            </a:r>
            <a:r>
              <a:rPr lang="en-US" b="1">
                <a:solidFill>
                  <a:srgbClr val="5A00BE"/>
                </a:solidFill>
                <a:latin typeface="Verdana" pitchFamily="34" charset="0"/>
              </a:rPr>
              <a:t>in USA</a:t>
            </a:r>
          </a:p>
        </p:txBody>
      </p:sp>
      <p:sp>
        <p:nvSpPr>
          <p:cNvPr id="12295" name="Text Box 7"/>
          <p:cNvSpPr txBox="1">
            <a:spLocks noChangeArrowheads="1"/>
          </p:cNvSpPr>
          <p:nvPr/>
        </p:nvSpPr>
        <p:spPr bwMode="auto">
          <a:xfrm>
            <a:off x="685800" y="420688"/>
            <a:ext cx="8382000" cy="646112"/>
          </a:xfrm>
          <a:prstGeom prst="rect">
            <a:avLst/>
          </a:prstGeom>
          <a:noFill/>
          <a:ln w="9525">
            <a:noFill/>
            <a:miter lim="800000"/>
            <a:headEnd/>
            <a:tailEnd/>
          </a:ln>
          <a:effectLst/>
        </p:spPr>
        <p:txBody>
          <a:bodyPr>
            <a:spAutoFit/>
          </a:bodyPr>
          <a:lstStyle/>
          <a:p>
            <a:pPr algn="ctr">
              <a:spcBef>
                <a:spcPct val="50000"/>
              </a:spcBef>
              <a:defRPr/>
            </a:pPr>
            <a:r>
              <a:rPr lang="en-US" sz="3600" b="1" dirty="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Ideal Location!!!</a:t>
            </a:r>
          </a:p>
        </p:txBody>
      </p:sp>
      <p:sp>
        <p:nvSpPr>
          <p:cNvPr id="6150" name="Line 6"/>
          <p:cNvSpPr>
            <a:spLocks noChangeShapeType="1"/>
          </p:cNvSpPr>
          <p:nvPr/>
        </p:nvSpPr>
        <p:spPr bwMode="auto">
          <a:xfrm>
            <a:off x="0" y="1295400"/>
            <a:ext cx="9144000" cy="0"/>
          </a:xfrm>
          <a:prstGeom prst="line">
            <a:avLst/>
          </a:prstGeom>
          <a:noFill/>
          <a:ln w="57150">
            <a:solidFill>
              <a:srgbClr val="680088"/>
            </a:solidFill>
            <a:round/>
            <a:headEnd/>
            <a:tailEnd/>
          </a:ln>
        </p:spPr>
        <p:txBody>
          <a:bodyPr>
            <a:spAutoFit/>
          </a:bodyPr>
          <a:lstStyle/>
          <a:p>
            <a:endParaRPr lang="en-US"/>
          </a:p>
        </p:txBody>
      </p:sp>
      <p:pic>
        <p:nvPicPr>
          <p:cNvPr id="6151" name="Picture 6" descr="UBlogo100x100"/>
          <p:cNvPicPr>
            <a:picLocks noChangeAspect="1" noChangeArrowheads="1"/>
          </p:cNvPicPr>
          <p:nvPr/>
        </p:nvPicPr>
        <p:blipFill>
          <a:blip r:embed="rId3" cstate="print"/>
          <a:srcRect/>
          <a:stretch>
            <a:fillRect/>
          </a:stretch>
        </p:blipFill>
        <p:spPr bwMode="auto">
          <a:xfrm>
            <a:off x="155575" y="155575"/>
            <a:ext cx="1063625" cy="1063625"/>
          </a:xfrm>
          <a:prstGeom prst="rect">
            <a:avLst/>
          </a:prstGeom>
          <a:noFill/>
          <a:ln w="9525">
            <a:noFill/>
            <a:miter lim="800000"/>
            <a:headEnd/>
            <a:tailEnd/>
          </a:ln>
        </p:spPr>
      </p:pic>
      <p:sp>
        <p:nvSpPr>
          <p:cNvPr id="6152" name="Slide Number Placeholder 2"/>
          <p:cNvSpPr>
            <a:spLocks noGrp="1"/>
          </p:cNvSpPr>
          <p:nvPr>
            <p:ph type="sldNum" sz="quarter" idx="10"/>
          </p:nvPr>
        </p:nvSpPr>
        <p:spPr>
          <a:xfrm>
            <a:off x="8534400" y="6324600"/>
            <a:ext cx="381000" cy="476250"/>
          </a:xfrm>
        </p:spPr>
        <p:txBody>
          <a:bodyPr/>
          <a:lstStyle/>
          <a:p>
            <a:fld id="{482CDEC1-D5A2-4590-BD06-D799508D610B}" type="slidenum">
              <a:rPr lang="en-US"/>
              <a:pPr/>
              <a:t>4</a:t>
            </a:fld>
            <a:endParaRPr lang="en-US"/>
          </a:p>
        </p:txBody>
      </p:sp>
      <p:sp>
        <p:nvSpPr>
          <p:cNvPr id="10"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7"/>
          <p:cNvSpPr>
            <a:spLocks noChangeArrowheads="1"/>
          </p:cNvSpPr>
          <p:nvPr/>
        </p:nvSpPr>
        <p:spPr bwMode="auto">
          <a:xfrm>
            <a:off x="1231900" y="544513"/>
            <a:ext cx="7772400" cy="585787"/>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nchor="ctr">
            <a:spAutoFit/>
          </a:bodyPr>
          <a:lstStyle/>
          <a:p>
            <a:pPr algn="ctr">
              <a:spcBef>
                <a:spcPct val="50000"/>
              </a:spcBef>
              <a:defRPr/>
            </a:pPr>
            <a:r>
              <a:rPr lang="en-US" sz="3200" b="1" dirty="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Opening Doors, Building Futures</a:t>
            </a:r>
          </a:p>
        </p:txBody>
      </p:sp>
      <p:sp>
        <p:nvSpPr>
          <p:cNvPr id="36867" name="Line 38"/>
          <p:cNvSpPr>
            <a:spLocks noChangeShapeType="1"/>
          </p:cNvSpPr>
          <p:nvPr/>
        </p:nvSpPr>
        <p:spPr bwMode="auto">
          <a:xfrm>
            <a:off x="0" y="1190625"/>
            <a:ext cx="9144000" cy="0"/>
          </a:xfrm>
          <a:prstGeom prst="line">
            <a:avLst/>
          </a:prstGeom>
          <a:noFill/>
          <a:ln w="57150">
            <a:solidFill>
              <a:srgbClr val="680088"/>
            </a:solidFill>
            <a:round/>
            <a:headEnd/>
            <a:tailEnd/>
          </a:ln>
        </p:spPr>
        <p:txBody>
          <a:bodyPr>
            <a:spAutoFit/>
          </a:bodyPr>
          <a:lstStyle/>
          <a:p>
            <a:endParaRPr lang="en-US"/>
          </a:p>
        </p:txBody>
      </p:sp>
      <p:pic>
        <p:nvPicPr>
          <p:cNvPr id="36868" name="Picture 39" descr="UBlogo100x100"/>
          <p:cNvPicPr>
            <a:picLocks noChangeAspect="1" noChangeArrowheads="1"/>
          </p:cNvPicPr>
          <p:nvPr/>
        </p:nvPicPr>
        <p:blipFill>
          <a:blip r:embed="rId2" cstate="print"/>
          <a:srcRect/>
          <a:stretch>
            <a:fillRect/>
          </a:stretch>
        </p:blipFill>
        <p:spPr bwMode="auto">
          <a:xfrm>
            <a:off x="76200" y="123825"/>
            <a:ext cx="1131888" cy="990600"/>
          </a:xfrm>
          <a:prstGeom prst="rect">
            <a:avLst/>
          </a:prstGeom>
          <a:noFill/>
          <a:ln w="9525">
            <a:noFill/>
            <a:miter lim="800000"/>
            <a:headEnd/>
            <a:tailEnd/>
          </a:ln>
        </p:spPr>
      </p:pic>
      <p:sp>
        <p:nvSpPr>
          <p:cNvPr id="72745" name="Rectangle 41"/>
          <p:cNvSpPr>
            <a:spLocks noChangeArrowheads="1"/>
          </p:cNvSpPr>
          <p:nvPr/>
        </p:nvSpPr>
        <p:spPr bwMode="auto">
          <a:xfrm>
            <a:off x="398463" y="4143375"/>
            <a:ext cx="7924800" cy="1782763"/>
          </a:xfrm>
          <a:prstGeom prst="rect">
            <a:avLst/>
          </a:prstGeom>
          <a:noFill/>
          <a:ln w="12700">
            <a:noFill/>
            <a:miter lim="800000"/>
            <a:headEnd/>
            <a:tailEnd/>
          </a:ln>
          <a:effectLst/>
        </p:spPr>
        <p:txBody>
          <a:bodyPr>
            <a:spAutoFit/>
          </a:bodyPr>
          <a:lstStyle/>
          <a:p>
            <a:pPr>
              <a:lnSpc>
                <a:spcPct val="60000"/>
              </a:lnSpc>
              <a:spcBef>
                <a:spcPct val="50000"/>
              </a:spcBef>
            </a:pPr>
            <a:r>
              <a:rPr lang="en-US" b="1">
                <a:solidFill>
                  <a:srgbClr val="5A00BE"/>
                </a:solidFill>
                <a:effectLst>
                  <a:outerShdw blurRad="38100" dist="38100" dir="2700000" algn="tl">
                    <a:srgbClr val="C0C0C0"/>
                  </a:outerShdw>
                </a:effectLst>
                <a:latin typeface="Verdana" pitchFamily="34" charset="0"/>
              </a:rPr>
              <a:t>Dr. Tarek Sobh</a:t>
            </a:r>
          </a:p>
          <a:p>
            <a:pPr>
              <a:lnSpc>
                <a:spcPct val="60000"/>
              </a:lnSpc>
              <a:spcBef>
                <a:spcPct val="50000"/>
              </a:spcBef>
            </a:pPr>
            <a:r>
              <a:rPr lang="en-US" b="1">
                <a:solidFill>
                  <a:srgbClr val="5A00BE"/>
                </a:solidFill>
                <a:effectLst>
                  <a:outerShdw blurRad="38100" dist="38100" dir="2700000" algn="tl">
                    <a:srgbClr val="C0C0C0"/>
                  </a:outerShdw>
                </a:effectLst>
                <a:latin typeface="Verdana" pitchFamily="34" charset="0"/>
              </a:rPr>
              <a:t>Vice President Graduate Studies and Research Division &amp;</a:t>
            </a:r>
          </a:p>
          <a:p>
            <a:pPr>
              <a:lnSpc>
                <a:spcPct val="60000"/>
              </a:lnSpc>
              <a:spcBef>
                <a:spcPct val="50000"/>
              </a:spcBef>
            </a:pPr>
            <a:r>
              <a:rPr lang="en-US" b="1">
                <a:solidFill>
                  <a:srgbClr val="5A00BE"/>
                </a:solidFill>
                <a:effectLst>
                  <a:outerShdw blurRad="38100" dist="38100" dir="2700000" algn="tl">
                    <a:srgbClr val="C0C0C0"/>
                  </a:outerShdw>
                </a:effectLst>
                <a:latin typeface="Verdana" pitchFamily="34" charset="0"/>
              </a:rPr>
              <a:t>Dean, School of Engineering</a:t>
            </a:r>
          </a:p>
          <a:p>
            <a:pPr>
              <a:lnSpc>
                <a:spcPct val="60000"/>
              </a:lnSpc>
              <a:spcBef>
                <a:spcPct val="50000"/>
              </a:spcBef>
            </a:pPr>
            <a:r>
              <a:rPr lang="en-US" b="1">
                <a:solidFill>
                  <a:srgbClr val="5A00BE"/>
                </a:solidFill>
                <a:effectLst>
                  <a:outerShdw blurRad="38100" dist="38100" dir="2700000" algn="tl">
                    <a:srgbClr val="C0C0C0"/>
                  </a:outerShdw>
                </a:effectLst>
                <a:latin typeface="Verdana" pitchFamily="34" charset="0"/>
              </a:rPr>
              <a:t>Distinguished Professor of Engineering &amp; Computer Science</a:t>
            </a:r>
          </a:p>
          <a:p>
            <a:pPr>
              <a:lnSpc>
                <a:spcPct val="60000"/>
              </a:lnSpc>
              <a:spcBef>
                <a:spcPct val="50000"/>
              </a:spcBef>
            </a:pPr>
            <a:r>
              <a:rPr lang="en-US" b="1">
                <a:solidFill>
                  <a:srgbClr val="5A00BE"/>
                </a:solidFill>
                <a:effectLst>
                  <a:outerShdw blurRad="38100" dist="38100" dir="2700000" algn="tl">
                    <a:srgbClr val="C0C0C0"/>
                  </a:outerShdw>
                </a:effectLst>
                <a:latin typeface="Verdana" pitchFamily="34" charset="0"/>
              </a:rPr>
              <a:t>University of Bridgeport</a:t>
            </a:r>
          </a:p>
          <a:p>
            <a:pPr>
              <a:lnSpc>
                <a:spcPct val="60000"/>
              </a:lnSpc>
              <a:spcBef>
                <a:spcPct val="50000"/>
              </a:spcBef>
            </a:pPr>
            <a:r>
              <a:rPr lang="en-US" b="1">
                <a:solidFill>
                  <a:srgbClr val="5A00BE"/>
                </a:solidFill>
                <a:effectLst>
                  <a:outerShdw blurRad="38100" dist="38100" dir="2700000" algn="tl">
                    <a:srgbClr val="C0C0C0"/>
                  </a:outerShdw>
                </a:effectLst>
                <a:latin typeface="Verdana" pitchFamily="34" charset="0"/>
              </a:rPr>
              <a:t>E-Mail: </a:t>
            </a:r>
            <a:r>
              <a:rPr lang="en-US" b="1">
                <a:solidFill>
                  <a:srgbClr val="5A00BE"/>
                </a:solidFill>
                <a:effectLst>
                  <a:outerShdw blurRad="38100" dist="38100" dir="2700000" algn="tl">
                    <a:srgbClr val="C0C0C0"/>
                  </a:outerShdw>
                </a:effectLst>
                <a:latin typeface="Verdana" pitchFamily="34" charset="0"/>
                <a:hlinkClick r:id="rId3"/>
              </a:rPr>
              <a:t>sobh@bridgeport.edu</a:t>
            </a:r>
            <a:endParaRPr lang="en-US" b="1">
              <a:solidFill>
                <a:srgbClr val="5A00BE"/>
              </a:solidFill>
              <a:effectLst>
                <a:outerShdw blurRad="38100" dist="38100" dir="2700000" algn="tl">
                  <a:srgbClr val="C0C0C0"/>
                </a:outerShdw>
              </a:effectLst>
              <a:latin typeface="Verdana" pitchFamily="34" charset="0"/>
            </a:endParaRPr>
          </a:p>
        </p:txBody>
      </p:sp>
      <p:sp>
        <p:nvSpPr>
          <p:cNvPr id="35846" name="Slide Number Placeholder 2"/>
          <p:cNvSpPr>
            <a:spLocks noGrp="1"/>
          </p:cNvSpPr>
          <p:nvPr>
            <p:ph type="sldNum" sz="quarter" idx="10"/>
          </p:nvPr>
        </p:nvSpPr>
        <p:spPr>
          <a:xfrm>
            <a:off x="8534400" y="6296025"/>
            <a:ext cx="381000" cy="476250"/>
          </a:xfrm>
        </p:spPr>
        <p:txBody>
          <a:bodyPr/>
          <a:lstStyle/>
          <a:p>
            <a:fld id="{6FC6F5F3-9CA5-4676-BD21-87BF2EFEB3A1}" type="slidenum">
              <a:rPr lang="en-US"/>
              <a:pPr/>
              <a:t>40</a:t>
            </a:fld>
            <a:endParaRPr lang="en-US"/>
          </a:p>
        </p:txBody>
      </p:sp>
      <p:sp>
        <p:nvSpPr>
          <p:cNvPr id="36871" name="TextBox 9"/>
          <p:cNvSpPr txBox="1">
            <a:spLocks noChangeArrowheads="1"/>
          </p:cNvSpPr>
          <p:nvPr/>
        </p:nvSpPr>
        <p:spPr bwMode="auto">
          <a:xfrm>
            <a:off x="1839913" y="1682750"/>
            <a:ext cx="5540375" cy="1938338"/>
          </a:xfrm>
          <a:prstGeom prst="rect">
            <a:avLst/>
          </a:prstGeom>
          <a:noFill/>
          <a:ln w="9525">
            <a:noFill/>
            <a:miter lim="800000"/>
            <a:headEnd/>
            <a:tailEnd/>
          </a:ln>
        </p:spPr>
        <p:txBody>
          <a:bodyPr>
            <a:spAutoFit/>
          </a:bodyPr>
          <a:lstStyle/>
          <a:p>
            <a:pPr algn="ctr"/>
            <a:r>
              <a:rPr lang="en-US" sz="4400" b="1">
                <a:solidFill>
                  <a:srgbClr val="7030A0"/>
                </a:solidFill>
                <a:latin typeface="Verdana" pitchFamily="34" charset="0"/>
              </a:rPr>
              <a:t>Questions?</a:t>
            </a:r>
          </a:p>
          <a:p>
            <a:pPr algn="ctr"/>
            <a:endParaRPr lang="en-US" sz="3800" b="1">
              <a:solidFill>
                <a:srgbClr val="7030A0"/>
              </a:solidFill>
              <a:latin typeface="Verdana" pitchFamily="34" charset="0"/>
            </a:endParaRPr>
          </a:p>
          <a:p>
            <a:pPr algn="ctr"/>
            <a:r>
              <a:rPr lang="en-US" sz="3800" b="1">
                <a:solidFill>
                  <a:srgbClr val="7030A0"/>
                </a:solidFill>
                <a:latin typeface="Verdana" pitchFamily="34" charset="0"/>
              </a:rPr>
              <a:t>Believe in Yourself!</a:t>
            </a:r>
          </a:p>
        </p:txBody>
      </p:sp>
      <p:sp>
        <p:nvSpPr>
          <p:cNvPr id="9" name="Footer Placeholder 1"/>
          <p:cNvSpPr>
            <a:spLocks noGrp="1"/>
          </p:cNvSpPr>
          <p:nvPr>
            <p:ph type="ftr" sz="quarter" idx="11"/>
          </p:nvPr>
        </p:nvSpPr>
        <p:spPr>
          <a:xfrm>
            <a:off x="-228600" y="6524625"/>
            <a:ext cx="3124200" cy="333375"/>
          </a:xfrm>
        </p:spPr>
        <p:txBody>
          <a:bodyPr/>
          <a:lstStyle/>
          <a:p>
            <a:pPr>
              <a:defRPr/>
            </a:pPr>
            <a:r>
              <a:rPr lang="en-US" sz="1000" dirty="0" smtClean="0"/>
              <a:t>MKT-SOB-SOE &amp; IncUBator-Sobh-9.14.2010</a:t>
            </a:r>
            <a:endParaRPr lang="en-US" sz="10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533400" y="2819400"/>
            <a:ext cx="8153400" cy="296227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spAutoFit/>
          </a:bodyPr>
          <a:lstStyle/>
          <a:p>
            <a:pPr algn="ctr"/>
            <a:r>
              <a:rPr lang="en-US" sz="2800">
                <a:solidFill>
                  <a:srgbClr val="000000"/>
                </a:solidFill>
                <a:latin typeface="Verdana" pitchFamily="34" charset="0"/>
                <a:cs typeface="Arial" pitchFamily="34" charset="0"/>
              </a:rPr>
              <a:t>UB Graduate students in the School of Engineering and the School of Business consistently win national and international research and education competitions and routinely publish in prestigious journals and conferences.</a:t>
            </a:r>
            <a:endParaRPr lang="en-US" sz="2800">
              <a:solidFill>
                <a:schemeClr val="tx1"/>
              </a:solidFill>
              <a:cs typeface="Arial" pitchFamily="34" charset="0"/>
            </a:endParaRPr>
          </a:p>
        </p:txBody>
      </p:sp>
      <p:sp>
        <p:nvSpPr>
          <p:cNvPr id="31746" name="Rectangle 37"/>
          <p:cNvSpPr>
            <a:spLocks noChangeArrowheads="1"/>
          </p:cNvSpPr>
          <p:nvPr/>
        </p:nvSpPr>
        <p:spPr bwMode="auto">
          <a:xfrm>
            <a:off x="1066800" y="411163"/>
            <a:ext cx="7772400" cy="708025"/>
          </a:xfrm>
          <a:prstGeom prst="rect">
            <a:avLst/>
          </a:prstGeom>
          <a:noFill/>
          <a:ln w="12700">
            <a:noFill/>
            <a:miter lim="800000"/>
            <a:headEnd/>
            <a:tailEnd/>
          </a:ln>
        </p:spPr>
        <p:txBody>
          <a:bodyPr anchor="ctr">
            <a:spAutoFit/>
          </a:bodyPr>
          <a:lstStyle/>
          <a:p>
            <a:pPr algn="ctr">
              <a:spcBef>
                <a:spcPct val="50000"/>
              </a:spcBef>
              <a:defRPr/>
            </a:pPr>
            <a:r>
              <a:rPr lang="en-US" sz="4000" b="1" dirty="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Appendix</a:t>
            </a:r>
          </a:p>
        </p:txBody>
      </p:sp>
      <p:sp>
        <p:nvSpPr>
          <p:cNvPr id="37892" name="Line 38"/>
          <p:cNvSpPr>
            <a:spLocks noChangeShapeType="1"/>
          </p:cNvSpPr>
          <p:nvPr/>
        </p:nvSpPr>
        <p:spPr bwMode="auto">
          <a:xfrm>
            <a:off x="0" y="1295400"/>
            <a:ext cx="9144000" cy="0"/>
          </a:xfrm>
          <a:prstGeom prst="line">
            <a:avLst/>
          </a:prstGeom>
          <a:noFill/>
          <a:ln w="57150">
            <a:solidFill>
              <a:srgbClr val="680088"/>
            </a:solidFill>
            <a:round/>
            <a:headEnd/>
            <a:tailEnd/>
          </a:ln>
        </p:spPr>
        <p:txBody>
          <a:bodyPr>
            <a:spAutoFit/>
          </a:bodyPr>
          <a:lstStyle/>
          <a:p>
            <a:endParaRPr lang="en-US"/>
          </a:p>
        </p:txBody>
      </p:sp>
      <p:pic>
        <p:nvPicPr>
          <p:cNvPr id="37893" name="Picture 39" descr="UBlogo100x100"/>
          <p:cNvPicPr>
            <a:picLocks noChangeAspect="1" noChangeArrowheads="1"/>
          </p:cNvPicPr>
          <p:nvPr/>
        </p:nvPicPr>
        <p:blipFill>
          <a:blip r:embed="rId2" cstate="print"/>
          <a:srcRect/>
          <a:stretch>
            <a:fillRect/>
          </a:stretch>
        </p:blipFill>
        <p:spPr bwMode="auto">
          <a:xfrm>
            <a:off x="163513" y="152400"/>
            <a:ext cx="1131887" cy="1066800"/>
          </a:xfrm>
          <a:prstGeom prst="rect">
            <a:avLst/>
          </a:prstGeom>
          <a:noFill/>
          <a:ln w="9525">
            <a:noFill/>
            <a:miter lim="800000"/>
            <a:headEnd/>
            <a:tailEnd/>
          </a:ln>
        </p:spPr>
      </p:pic>
      <p:sp>
        <p:nvSpPr>
          <p:cNvPr id="35846" name="Slide Number Placeholder 2"/>
          <p:cNvSpPr>
            <a:spLocks noGrp="1"/>
          </p:cNvSpPr>
          <p:nvPr>
            <p:ph type="sldNum" sz="quarter" idx="10"/>
          </p:nvPr>
        </p:nvSpPr>
        <p:spPr>
          <a:xfrm>
            <a:off x="8534400" y="6324600"/>
            <a:ext cx="381000" cy="476250"/>
          </a:xfrm>
        </p:spPr>
        <p:txBody>
          <a:bodyPr/>
          <a:lstStyle/>
          <a:p>
            <a:fld id="{EED17414-7E9F-4E2B-BD4A-A3D4C160ED43}" type="slidenum">
              <a:rPr lang="en-US"/>
              <a:pPr/>
              <a:t>41</a:t>
            </a:fld>
            <a:endParaRPr lang="en-US"/>
          </a:p>
        </p:txBody>
      </p:sp>
      <p:sp>
        <p:nvSpPr>
          <p:cNvPr id="7"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sp>
        <p:nvSpPr>
          <p:cNvPr id="37896" name="Rectangle 37"/>
          <p:cNvSpPr>
            <a:spLocks noChangeArrowheads="1"/>
          </p:cNvSpPr>
          <p:nvPr/>
        </p:nvSpPr>
        <p:spPr bwMode="auto">
          <a:xfrm>
            <a:off x="609600" y="1828800"/>
            <a:ext cx="7772400" cy="706438"/>
          </a:xfrm>
          <a:prstGeom prst="rect">
            <a:avLst/>
          </a:prstGeom>
          <a:noFill/>
          <a:ln w="12700">
            <a:noFill/>
            <a:miter lim="800000"/>
            <a:headEnd/>
            <a:tailEnd/>
          </a:ln>
        </p:spPr>
        <p:txBody>
          <a:bodyPr anchor="ctr">
            <a:spAutoFit/>
          </a:bodyPr>
          <a:lstStyle/>
          <a:p>
            <a:pPr algn="ctr">
              <a:spcBef>
                <a:spcPct val="50000"/>
              </a:spcBef>
            </a:pPr>
            <a:r>
              <a:rPr lang="en-US" sz="4000" b="1">
                <a:latin typeface="Verdana" pitchFamily="34" charset="0"/>
              </a:rPr>
              <a:t>Research Areas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2" name="Rectangle 4"/>
          <p:cNvSpPr>
            <a:spLocks noGrp="1" noChangeArrowheads="1"/>
          </p:cNvSpPr>
          <p:nvPr>
            <p:ph type="title" idx="4294967295"/>
          </p:nvPr>
        </p:nvSpPr>
        <p:spPr>
          <a:xfrm>
            <a:off x="914400" y="228600"/>
            <a:ext cx="8229600" cy="1143000"/>
          </a:xfrm>
        </p:spPr>
        <p:txBody>
          <a:bodyPr/>
          <a:lstStyle/>
          <a:p>
            <a:pPr eaLnBrk="1" hangingPunct="1"/>
            <a:r>
              <a:rPr lang="en-US" sz="3600" b="1" smtClean="0">
                <a:solidFill>
                  <a:srgbClr val="7030A0"/>
                </a:solidFill>
                <a:effectLst>
                  <a:outerShdw blurRad="38100" dist="38100" dir="2700000" algn="tl">
                    <a:srgbClr val="C0C0C0"/>
                  </a:outerShdw>
                </a:effectLst>
                <a:latin typeface="Verdana" pitchFamily="34" charset="0"/>
              </a:rPr>
              <a:t>Research Areas –</a:t>
            </a:r>
            <a:br>
              <a:rPr lang="en-US" sz="3600" b="1" smtClean="0">
                <a:solidFill>
                  <a:srgbClr val="7030A0"/>
                </a:solidFill>
                <a:effectLst>
                  <a:outerShdw blurRad="38100" dist="38100" dir="2700000" algn="tl">
                    <a:srgbClr val="C0C0C0"/>
                  </a:outerShdw>
                </a:effectLst>
                <a:latin typeface="Verdana" pitchFamily="34" charset="0"/>
              </a:rPr>
            </a:br>
            <a:r>
              <a:rPr lang="en-US" sz="3600" b="1" smtClean="0">
                <a:solidFill>
                  <a:srgbClr val="7030A0"/>
                </a:solidFill>
                <a:effectLst>
                  <a:outerShdw blurRad="38100" dist="38100" dir="2700000" algn="tl">
                    <a:srgbClr val="C0C0C0"/>
                  </a:outerShdw>
                </a:effectLst>
                <a:latin typeface="Verdana" pitchFamily="34" charset="0"/>
              </a:rPr>
              <a:t> Technology Management</a:t>
            </a:r>
          </a:p>
        </p:txBody>
      </p:sp>
      <p:sp>
        <p:nvSpPr>
          <p:cNvPr id="38915" name="Line 5"/>
          <p:cNvSpPr>
            <a:spLocks noChangeShapeType="1"/>
          </p:cNvSpPr>
          <p:nvPr/>
        </p:nvSpPr>
        <p:spPr bwMode="auto">
          <a:xfrm>
            <a:off x="0" y="1447800"/>
            <a:ext cx="9144000" cy="0"/>
          </a:xfrm>
          <a:prstGeom prst="line">
            <a:avLst/>
          </a:prstGeom>
          <a:noFill/>
          <a:ln w="57150">
            <a:solidFill>
              <a:srgbClr val="680088"/>
            </a:solidFill>
            <a:round/>
            <a:headEnd/>
            <a:tailEnd/>
          </a:ln>
        </p:spPr>
        <p:txBody>
          <a:bodyPr>
            <a:spAutoFit/>
          </a:bodyPr>
          <a:lstStyle/>
          <a:p>
            <a:endParaRPr lang="en-US"/>
          </a:p>
        </p:txBody>
      </p:sp>
      <p:pic>
        <p:nvPicPr>
          <p:cNvPr id="38916" name="Picture 6" descr="UBlogo100x100"/>
          <p:cNvPicPr>
            <a:picLocks noChangeAspect="1" noChangeArrowheads="1"/>
          </p:cNvPicPr>
          <p:nvPr/>
        </p:nvPicPr>
        <p:blipFill>
          <a:blip r:embed="rId3" cstate="print"/>
          <a:srcRect/>
          <a:stretch>
            <a:fillRect/>
          </a:stretch>
        </p:blipFill>
        <p:spPr bwMode="auto">
          <a:xfrm>
            <a:off x="155575" y="307975"/>
            <a:ext cx="1063625" cy="1063625"/>
          </a:xfrm>
          <a:prstGeom prst="rect">
            <a:avLst/>
          </a:prstGeom>
          <a:noFill/>
          <a:ln w="9525">
            <a:noFill/>
            <a:miter lim="800000"/>
            <a:headEnd/>
            <a:tailEnd/>
          </a:ln>
        </p:spPr>
      </p:pic>
      <p:sp>
        <p:nvSpPr>
          <p:cNvPr id="38917" name="TextBox 8"/>
          <p:cNvSpPr txBox="1">
            <a:spLocks noChangeArrowheads="1"/>
          </p:cNvSpPr>
          <p:nvPr/>
        </p:nvSpPr>
        <p:spPr bwMode="auto">
          <a:xfrm>
            <a:off x="228600" y="1652588"/>
            <a:ext cx="8534400" cy="4824412"/>
          </a:xfrm>
          <a:prstGeom prst="rect">
            <a:avLst/>
          </a:prstGeom>
          <a:noFill/>
          <a:ln w="9525">
            <a:noFill/>
            <a:miter lim="800000"/>
            <a:headEnd/>
            <a:tailEnd/>
          </a:ln>
        </p:spPr>
        <p:txBody>
          <a:bodyPr>
            <a:spAutoFit/>
          </a:bodyPr>
          <a:lstStyle/>
          <a:p>
            <a:pPr marL="342900" indent="-342900">
              <a:lnSpc>
                <a:spcPct val="90000"/>
              </a:lnSpc>
              <a:spcBef>
                <a:spcPct val="20000"/>
              </a:spcBef>
              <a:buFontTx/>
              <a:buChar char="•"/>
            </a:pPr>
            <a:r>
              <a:rPr lang="en-US" sz="1500" b="1">
                <a:solidFill>
                  <a:srgbClr val="2F01A3"/>
                </a:solidFill>
                <a:latin typeface="Verdana" pitchFamily="34" charset="0"/>
              </a:rPr>
              <a:t>Bio-Medical/Bio-Technology and Management</a:t>
            </a:r>
          </a:p>
          <a:p>
            <a:pPr marL="342900" indent="-342900">
              <a:lnSpc>
                <a:spcPct val="90000"/>
              </a:lnSpc>
              <a:spcBef>
                <a:spcPct val="20000"/>
              </a:spcBef>
              <a:buFontTx/>
              <a:buChar char="•"/>
            </a:pPr>
            <a:r>
              <a:rPr lang="en-US" sz="1500" b="1">
                <a:solidFill>
                  <a:srgbClr val="2F01A3"/>
                </a:solidFill>
                <a:latin typeface="Verdana" pitchFamily="34" charset="0"/>
              </a:rPr>
              <a:t>Business  and Information Technology Continuity and Security </a:t>
            </a:r>
          </a:p>
          <a:p>
            <a:pPr marL="342900" indent="-342900">
              <a:lnSpc>
                <a:spcPct val="90000"/>
              </a:lnSpc>
              <a:spcBef>
                <a:spcPct val="20000"/>
              </a:spcBef>
              <a:buFontTx/>
              <a:buChar char="•"/>
            </a:pPr>
            <a:r>
              <a:rPr lang="en-US" sz="1500" b="1">
                <a:solidFill>
                  <a:srgbClr val="2F01A3"/>
                </a:solidFill>
                <a:latin typeface="Verdana" pitchFamily="34" charset="0"/>
              </a:rPr>
              <a:t>Environment and Energy Management and Technology (including Green and Sustainability)</a:t>
            </a:r>
          </a:p>
          <a:p>
            <a:pPr marL="342900" indent="-342900">
              <a:lnSpc>
                <a:spcPct val="90000"/>
              </a:lnSpc>
              <a:spcBef>
                <a:spcPct val="20000"/>
              </a:spcBef>
              <a:buFontTx/>
              <a:buChar char="•"/>
            </a:pPr>
            <a:r>
              <a:rPr lang="en-US" sz="1500" b="1">
                <a:solidFill>
                  <a:srgbClr val="2F01A3"/>
                </a:solidFill>
                <a:latin typeface="Verdana" pitchFamily="34" charset="0"/>
              </a:rPr>
              <a:t>Entrepreneurship, Intrapreneurship &amp; New Venture Creation</a:t>
            </a:r>
          </a:p>
          <a:p>
            <a:pPr marL="342900" indent="-342900">
              <a:lnSpc>
                <a:spcPct val="90000"/>
              </a:lnSpc>
              <a:spcBef>
                <a:spcPct val="20000"/>
              </a:spcBef>
              <a:buFontTx/>
              <a:buChar char="•"/>
            </a:pPr>
            <a:r>
              <a:rPr lang="en-US" sz="1500" b="1">
                <a:solidFill>
                  <a:srgbClr val="2F01A3"/>
                </a:solidFill>
                <a:latin typeface="Verdana" pitchFamily="34" charset="0"/>
              </a:rPr>
              <a:t>Creating &amp; Sustaining High Performance Global Leaders and Teams</a:t>
            </a:r>
          </a:p>
          <a:p>
            <a:pPr marL="342900" indent="-342900">
              <a:lnSpc>
                <a:spcPct val="90000"/>
              </a:lnSpc>
              <a:spcBef>
                <a:spcPct val="20000"/>
              </a:spcBef>
              <a:buFontTx/>
              <a:buChar char="•"/>
            </a:pPr>
            <a:r>
              <a:rPr lang="en-US" sz="1500" b="1">
                <a:solidFill>
                  <a:srgbClr val="2F01A3"/>
                </a:solidFill>
                <a:latin typeface="Verdana" pitchFamily="34" charset="0"/>
              </a:rPr>
              <a:t>New Product/Service Development and Commercialization</a:t>
            </a:r>
          </a:p>
          <a:p>
            <a:pPr marL="342900" indent="-342900">
              <a:lnSpc>
                <a:spcPct val="90000"/>
              </a:lnSpc>
              <a:spcBef>
                <a:spcPct val="20000"/>
              </a:spcBef>
              <a:buFontTx/>
              <a:buChar char="•"/>
            </a:pPr>
            <a:r>
              <a:rPr lang="en-US" sz="1500" b="1">
                <a:solidFill>
                  <a:srgbClr val="2F01A3"/>
                </a:solidFill>
                <a:latin typeface="Verdana" pitchFamily="34" charset="0"/>
              </a:rPr>
              <a:t>Strategic Marketing, Demand Creation, Growth and Innovation</a:t>
            </a:r>
          </a:p>
          <a:p>
            <a:pPr marL="342900" indent="-342900">
              <a:lnSpc>
                <a:spcPct val="90000"/>
              </a:lnSpc>
              <a:spcBef>
                <a:spcPct val="20000"/>
              </a:spcBef>
              <a:buFontTx/>
              <a:buChar char="•"/>
            </a:pPr>
            <a:r>
              <a:rPr lang="en-US" sz="1500" b="1">
                <a:solidFill>
                  <a:srgbClr val="2F01A3"/>
                </a:solidFill>
                <a:latin typeface="Verdana" pitchFamily="34" charset="0"/>
              </a:rPr>
              <a:t>Information Technology</a:t>
            </a:r>
          </a:p>
          <a:p>
            <a:pPr marL="342900" indent="-342900">
              <a:lnSpc>
                <a:spcPct val="90000"/>
              </a:lnSpc>
              <a:spcBef>
                <a:spcPct val="20000"/>
              </a:spcBef>
              <a:buFontTx/>
              <a:buChar char="•"/>
            </a:pPr>
            <a:r>
              <a:rPr lang="en-US" sz="1500" b="1">
                <a:solidFill>
                  <a:srgbClr val="2F01A3"/>
                </a:solidFill>
                <a:latin typeface="Verdana" pitchFamily="34" charset="0"/>
              </a:rPr>
              <a:t>Outsourcing and Strategic Sourcing</a:t>
            </a:r>
          </a:p>
          <a:p>
            <a:pPr marL="342900" indent="-342900">
              <a:lnSpc>
                <a:spcPct val="90000"/>
              </a:lnSpc>
              <a:spcBef>
                <a:spcPct val="20000"/>
              </a:spcBef>
              <a:buFontTx/>
              <a:buChar char="•"/>
            </a:pPr>
            <a:r>
              <a:rPr lang="en-US" sz="1500" b="1">
                <a:solidFill>
                  <a:srgbClr val="2F01A3"/>
                </a:solidFill>
                <a:latin typeface="Verdana" pitchFamily="34" charset="0"/>
              </a:rPr>
              <a:t>Quality Management and Lean Process Management</a:t>
            </a:r>
          </a:p>
          <a:p>
            <a:pPr marL="342900" indent="-342900">
              <a:lnSpc>
                <a:spcPct val="90000"/>
              </a:lnSpc>
              <a:spcBef>
                <a:spcPct val="20000"/>
              </a:spcBef>
              <a:buFontTx/>
              <a:buChar char="•"/>
            </a:pPr>
            <a:r>
              <a:rPr lang="en-US" sz="1500" b="1">
                <a:solidFill>
                  <a:srgbClr val="2F01A3"/>
                </a:solidFill>
                <a:latin typeface="Verdana" pitchFamily="34" charset="0"/>
              </a:rPr>
              <a:t>Global Program and Project Management</a:t>
            </a:r>
          </a:p>
          <a:p>
            <a:pPr marL="342900" indent="-342900">
              <a:lnSpc>
                <a:spcPct val="90000"/>
              </a:lnSpc>
              <a:spcBef>
                <a:spcPct val="20000"/>
              </a:spcBef>
              <a:buFontTx/>
              <a:buChar char="•"/>
            </a:pPr>
            <a:r>
              <a:rPr lang="en-US" sz="1500" b="1">
                <a:solidFill>
                  <a:srgbClr val="2F01A3"/>
                </a:solidFill>
                <a:latin typeface="Verdana" pitchFamily="34" charset="0"/>
              </a:rPr>
              <a:t>Supply Chain Management &amp; Logistics</a:t>
            </a:r>
          </a:p>
          <a:p>
            <a:pPr marL="342900" indent="-342900">
              <a:lnSpc>
                <a:spcPct val="90000"/>
              </a:lnSpc>
              <a:spcBef>
                <a:spcPct val="20000"/>
              </a:spcBef>
              <a:buFontTx/>
              <a:buChar char="•"/>
            </a:pPr>
            <a:r>
              <a:rPr lang="en-US" sz="1500" b="1">
                <a:solidFill>
                  <a:srgbClr val="2F01A3"/>
                </a:solidFill>
                <a:latin typeface="Verdana" pitchFamily="34" charset="0"/>
              </a:rPr>
              <a:t>Corporate and Information Technology Strategy, Execution &amp; Governance</a:t>
            </a:r>
          </a:p>
          <a:p>
            <a:pPr marL="342900" indent="-342900">
              <a:lnSpc>
                <a:spcPct val="90000"/>
              </a:lnSpc>
              <a:spcBef>
                <a:spcPct val="20000"/>
              </a:spcBef>
              <a:buFontTx/>
              <a:buChar char="•"/>
            </a:pPr>
            <a:r>
              <a:rPr lang="en-US" sz="1500" b="1">
                <a:solidFill>
                  <a:srgbClr val="2F01A3"/>
                </a:solidFill>
                <a:latin typeface="Verdana" pitchFamily="34" charset="0"/>
              </a:rPr>
              <a:t>Manufacturing and Operations Management</a:t>
            </a:r>
          </a:p>
          <a:p>
            <a:pPr marL="342900" indent="-342900">
              <a:lnSpc>
                <a:spcPct val="90000"/>
              </a:lnSpc>
              <a:spcBef>
                <a:spcPct val="20000"/>
              </a:spcBef>
              <a:buFontTx/>
              <a:buChar char="•"/>
            </a:pPr>
            <a:r>
              <a:rPr lang="en-US" sz="1500" b="1">
                <a:solidFill>
                  <a:srgbClr val="2F01A3"/>
                </a:solidFill>
                <a:latin typeface="Verdana" pitchFamily="34" charset="0"/>
              </a:rPr>
              <a:t>Service Management</a:t>
            </a:r>
          </a:p>
          <a:p>
            <a:pPr marL="342900" indent="-342900">
              <a:lnSpc>
                <a:spcPct val="90000"/>
              </a:lnSpc>
              <a:spcBef>
                <a:spcPct val="20000"/>
              </a:spcBef>
              <a:buFontTx/>
              <a:buChar char="•"/>
            </a:pPr>
            <a:r>
              <a:rPr lang="en-US" sz="1500" b="1">
                <a:solidFill>
                  <a:srgbClr val="2F01A3"/>
                </a:solidFill>
                <a:latin typeface="Verdana" pitchFamily="34" charset="0"/>
              </a:rPr>
              <a:t>Sports Technology and Management (Future)</a:t>
            </a:r>
          </a:p>
          <a:p>
            <a:pPr marL="342900" indent="-342900">
              <a:lnSpc>
                <a:spcPct val="90000"/>
              </a:lnSpc>
              <a:spcBef>
                <a:spcPct val="20000"/>
              </a:spcBef>
              <a:buFontTx/>
              <a:buChar char="•"/>
            </a:pPr>
            <a:r>
              <a:rPr lang="en-US" sz="1500" b="1">
                <a:solidFill>
                  <a:srgbClr val="2F01A3"/>
                </a:solidFill>
                <a:latin typeface="Verdana" pitchFamily="34" charset="0"/>
              </a:rPr>
              <a:t>Engineering and Science Management</a:t>
            </a:r>
          </a:p>
          <a:p>
            <a:pPr marL="342900" indent="-342900">
              <a:lnSpc>
                <a:spcPct val="90000"/>
              </a:lnSpc>
              <a:spcBef>
                <a:spcPct val="20000"/>
              </a:spcBef>
              <a:buFontTx/>
              <a:buChar char="•"/>
            </a:pPr>
            <a:r>
              <a:rPr lang="en-US" sz="1500" b="1">
                <a:solidFill>
                  <a:srgbClr val="2F01A3"/>
                </a:solidFill>
                <a:latin typeface="Verdana" pitchFamily="34" charset="0"/>
              </a:rPr>
              <a:t>++++</a:t>
            </a:r>
          </a:p>
        </p:txBody>
      </p:sp>
      <p:sp>
        <p:nvSpPr>
          <p:cNvPr id="13318" name="Slide Number Placeholder 2"/>
          <p:cNvSpPr>
            <a:spLocks noGrp="1"/>
          </p:cNvSpPr>
          <p:nvPr>
            <p:ph type="sldNum" sz="quarter" idx="10"/>
          </p:nvPr>
        </p:nvSpPr>
        <p:spPr>
          <a:xfrm>
            <a:off x="8534400" y="6324600"/>
            <a:ext cx="381000" cy="476250"/>
          </a:xfrm>
        </p:spPr>
        <p:txBody>
          <a:bodyPr/>
          <a:lstStyle/>
          <a:p>
            <a:fld id="{E5B6B676-F016-44A5-9919-75B53A16FED7}" type="slidenum">
              <a:rPr lang="en-US"/>
              <a:pPr/>
              <a:t>42</a:t>
            </a:fld>
            <a:endParaRPr lang="en-US"/>
          </a:p>
        </p:txBody>
      </p:sp>
      <p:sp>
        <p:nvSpPr>
          <p:cNvPr id="8"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2" name="Rectangle 4"/>
          <p:cNvSpPr>
            <a:spLocks noGrp="1" noChangeArrowheads="1"/>
          </p:cNvSpPr>
          <p:nvPr>
            <p:ph type="title" idx="4294967295"/>
          </p:nvPr>
        </p:nvSpPr>
        <p:spPr>
          <a:xfrm>
            <a:off x="1371600" y="228600"/>
            <a:ext cx="7543800" cy="1143000"/>
          </a:xfrm>
        </p:spPr>
        <p:txBody>
          <a:bodyPr/>
          <a:lstStyle/>
          <a:p>
            <a:pPr eaLnBrk="1" hangingPunct="1">
              <a:defRPr/>
            </a:pPr>
            <a:r>
              <a:rPr lang="en-US" sz="3600" b="1" dirty="0" smtClean="0">
                <a:solidFill>
                  <a:srgbClr val="7030A0"/>
                </a:solidFill>
                <a:effectLst>
                  <a:outerShdw blurRad="38100" dist="38100" dir="2700000" algn="tl">
                    <a:srgbClr val="C0C0C0"/>
                  </a:outerShdw>
                </a:effectLst>
                <a:latin typeface="Verdana" pitchFamily="34" charset="0"/>
              </a:rPr>
              <a:t>Research Areas - Computer Science &amp;  Engineering</a:t>
            </a:r>
          </a:p>
        </p:txBody>
      </p:sp>
      <p:sp>
        <p:nvSpPr>
          <p:cNvPr id="39939" name="Rectangle 2"/>
          <p:cNvSpPr>
            <a:spLocks noChangeArrowheads="1"/>
          </p:cNvSpPr>
          <p:nvPr/>
        </p:nvSpPr>
        <p:spPr bwMode="auto">
          <a:xfrm>
            <a:off x="0" y="1524000"/>
            <a:ext cx="9144000" cy="5334000"/>
          </a:xfrm>
          <a:prstGeom prst="rect">
            <a:avLst/>
          </a:prstGeom>
          <a:noFill/>
          <a:ln w="12700">
            <a:noFill/>
            <a:miter lim="800000"/>
            <a:headEnd/>
            <a:tailEnd/>
          </a:ln>
        </p:spPr>
        <p:txBody>
          <a:bodyPr wrap="none" anchor="ctr">
            <a:spAutoFit/>
          </a:bodyPr>
          <a:lstStyle/>
          <a:p>
            <a:pPr>
              <a:spcBef>
                <a:spcPct val="50000"/>
              </a:spcBef>
            </a:pPr>
            <a:endParaRPr lang="en-US" sz="2000" b="1">
              <a:solidFill>
                <a:schemeClr val="bg1"/>
              </a:solidFill>
              <a:latin typeface="Times New Roman" pitchFamily="18" charset="0"/>
            </a:endParaRPr>
          </a:p>
        </p:txBody>
      </p:sp>
      <p:sp>
        <p:nvSpPr>
          <p:cNvPr id="39940" name="Line 5"/>
          <p:cNvSpPr>
            <a:spLocks noChangeShapeType="1"/>
          </p:cNvSpPr>
          <p:nvPr/>
        </p:nvSpPr>
        <p:spPr bwMode="auto">
          <a:xfrm>
            <a:off x="0" y="1447800"/>
            <a:ext cx="9144000" cy="0"/>
          </a:xfrm>
          <a:prstGeom prst="line">
            <a:avLst/>
          </a:prstGeom>
          <a:noFill/>
          <a:ln w="57150">
            <a:solidFill>
              <a:srgbClr val="680088"/>
            </a:solidFill>
            <a:round/>
            <a:headEnd/>
            <a:tailEnd/>
          </a:ln>
        </p:spPr>
        <p:txBody>
          <a:bodyPr>
            <a:spAutoFit/>
          </a:bodyPr>
          <a:lstStyle/>
          <a:p>
            <a:endParaRPr lang="en-US"/>
          </a:p>
        </p:txBody>
      </p:sp>
      <p:pic>
        <p:nvPicPr>
          <p:cNvPr id="39941" name="Picture 6" descr="UBlogo100x100"/>
          <p:cNvPicPr>
            <a:picLocks noChangeAspect="1" noChangeArrowheads="1"/>
          </p:cNvPicPr>
          <p:nvPr/>
        </p:nvPicPr>
        <p:blipFill>
          <a:blip r:embed="rId3" cstate="print"/>
          <a:srcRect/>
          <a:stretch>
            <a:fillRect/>
          </a:stretch>
        </p:blipFill>
        <p:spPr bwMode="auto">
          <a:xfrm>
            <a:off x="79375" y="304800"/>
            <a:ext cx="1063625" cy="1063625"/>
          </a:xfrm>
          <a:prstGeom prst="rect">
            <a:avLst/>
          </a:prstGeom>
          <a:noFill/>
          <a:ln w="9525">
            <a:noFill/>
            <a:miter lim="800000"/>
            <a:headEnd/>
            <a:tailEnd/>
          </a:ln>
        </p:spPr>
      </p:pic>
      <p:sp>
        <p:nvSpPr>
          <p:cNvPr id="39942" name="TextBox 7"/>
          <p:cNvSpPr txBox="1">
            <a:spLocks noChangeArrowheads="1"/>
          </p:cNvSpPr>
          <p:nvPr/>
        </p:nvSpPr>
        <p:spPr bwMode="auto">
          <a:xfrm>
            <a:off x="304800" y="1609725"/>
            <a:ext cx="8005763" cy="5316538"/>
          </a:xfrm>
          <a:prstGeom prst="rect">
            <a:avLst/>
          </a:prstGeom>
          <a:noFill/>
          <a:ln w="9525">
            <a:noFill/>
            <a:miter lim="800000"/>
            <a:headEnd/>
            <a:tailEnd/>
          </a:ln>
        </p:spPr>
        <p:txBody>
          <a:bodyPr wrap="none">
            <a:spAutoFit/>
          </a:bodyPr>
          <a:lstStyle/>
          <a:p>
            <a:pPr marL="342900" indent="-342900">
              <a:lnSpc>
                <a:spcPct val="105000"/>
              </a:lnSpc>
              <a:spcBef>
                <a:spcPct val="20000"/>
              </a:spcBef>
              <a:buFontTx/>
              <a:buChar char="•"/>
            </a:pPr>
            <a:r>
              <a:rPr lang="en-US" b="1">
                <a:solidFill>
                  <a:srgbClr val="2F01A3"/>
                </a:solidFill>
                <a:latin typeface="Verdana" pitchFamily="34" charset="0"/>
              </a:rPr>
              <a:t>Automation and  Manufacturing</a:t>
            </a:r>
          </a:p>
          <a:p>
            <a:pPr marL="342900" indent="-342900">
              <a:lnSpc>
                <a:spcPct val="105000"/>
              </a:lnSpc>
              <a:spcBef>
                <a:spcPct val="20000"/>
              </a:spcBef>
              <a:buFontTx/>
              <a:buChar char="•"/>
            </a:pPr>
            <a:r>
              <a:rPr lang="en-US" b="1">
                <a:solidFill>
                  <a:srgbClr val="2F01A3"/>
                </a:solidFill>
                <a:latin typeface="Verdana" pitchFamily="34" charset="0"/>
              </a:rPr>
              <a:t>Biomedical Engineering</a:t>
            </a:r>
          </a:p>
          <a:p>
            <a:pPr marL="342900" indent="-342900">
              <a:lnSpc>
                <a:spcPct val="105000"/>
              </a:lnSpc>
              <a:spcBef>
                <a:spcPct val="20000"/>
              </a:spcBef>
              <a:buFontTx/>
              <a:buChar char="•"/>
            </a:pPr>
            <a:r>
              <a:rPr lang="en-US" b="1">
                <a:solidFill>
                  <a:srgbClr val="2F01A3"/>
                </a:solidFill>
                <a:latin typeface="Verdana" pitchFamily="34" charset="0"/>
              </a:rPr>
              <a:t>Computer Architecture</a:t>
            </a:r>
          </a:p>
          <a:p>
            <a:pPr marL="342900" indent="-342900">
              <a:lnSpc>
                <a:spcPct val="105000"/>
              </a:lnSpc>
              <a:spcBef>
                <a:spcPct val="20000"/>
              </a:spcBef>
              <a:buFontTx/>
              <a:buChar char="•"/>
            </a:pPr>
            <a:r>
              <a:rPr lang="en-US" b="1">
                <a:solidFill>
                  <a:srgbClr val="2F01A3"/>
                </a:solidFill>
                <a:latin typeface="Verdana" pitchFamily="34" charset="0"/>
              </a:rPr>
              <a:t>Computer Arithmetic</a:t>
            </a:r>
          </a:p>
          <a:p>
            <a:pPr marL="342900" indent="-342900">
              <a:lnSpc>
                <a:spcPct val="105000"/>
              </a:lnSpc>
              <a:spcBef>
                <a:spcPct val="20000"/>
              </a:spcBef>
              <a:buFontTx/>
              <a:buChar char="•"/>
            </a:pPr>
            <a:r>
              <a:rPr lang="en-US" b="1">
                <a:solidFill>
                  <a:srgbClr val="2F01A3"/>
                </a:solidFill>
                <a:latin typeface="Verdana" pitchFamily="34" charset="0"/>
              </a:rPr>
              <a:t>Computer Networks</a:t>
            </a:r>
          </a:p>
          <a:p>
            <a:pPr marL="342900" indent="-342900">
              <a:lnSpc>
                <a:spcPct val="105000"/>
              </a:lnSpc>
              <a:spcBef>
                <a:spcPct val="20000"/>
              </a:spcBef>
              <a:buFontTx/>
              <a:buChar char="•"/>
            </a:pPr>
            <a:r>
              <a:rPr lang="en-US" b="1">
                <a:solidFill>
                  <a:srgbClr val="2F01A3"/>
                </a:solidFill>
                <a:latin typeface="Verdana" pitchFamily="34" charset="0"/>
              </a:rPr>
              <a:t>Control Systems</a:t>
            </a:r>
          </a:p>
          <a:p>
            <a:pPr marL="342900" indent="-342900">
              <a:lnSpc>
                <a:spcPct val="105000"/>
              </a:lnSpc>
              <a:spcBef>
                <a:spcPct val="20000"/>
              </a:spcBef>
              <a:buFontTx/>
              <a:buChar char="•"/>
            </a:pPr>
            <a:r>
              <a:rPr lang="en-US" b="1">
                <a:solidFill>
                  <a:srgbClr val="2F01A3"/>
                </a:solidFill>
                <a:latin typeface="Verdana" pitchFamily="34" charset="0"/>
              </a:rPr>
              <a:t>Digital Signal Processing &amp; Image Processing</a:t>
            </a:r>
          </a:p>
          <a:p>
            <a:pPr marL="342900" indent="-342900">
              <a:lnSpc>
                <a:spcPct val="105000"/>
              </a:lnSpc>
              <a:spcBef>
                <a:spcPct val="20000"/>
              </a:spcBef>
              <a:buFontTx/>
              <a:buChar char="•"/>
            </a:pPr>
            <a:r>
              <a:rPr lang="en-US" b="1">
                <a:solidFill>
                  <a:srgbClr val="2F01A3"/>
                </a:solidFill>
                <a:latin typeface="Verdana" pitchFamily="34" charset="0"/>
              </a:rPr>
              <a:t>Multimedia Data Base Application</a:t>
            </a:r>
          </a:p>
          <a:p>
            <a:pPr marL="342900" indent="-342900">
              <a:lnSpc>
                <a:spcPct val="105000"/>
              </a:lnSpc>
              <a:spcBef>
                <a:spcPct val="20000"/>
              </a:spcBef>
              <a:buFontTx/>
              <a:buChar char="•"/>
            </a:pPr>
            <a:r>
              <a:rPr lang="en-US" b="1">
                <a:solidFill>
                  <a:srgbClr val="2F01A3"/>
                </a:solidFill>
                <a:latin typeface="Verdana" pitchFamily="34" charset="0"/>
              </a:rPr>
              <a:t>Formal Approaches for Design, Synthesis and Verification </a:t>
            </a:r>
          </a:p>
          <a:p>
            <a:pPr marL="342900" indent="-342900">
              <a:lnSpc>
                <a:spcPct val="105000"/>
              </a:lnSpc>
              <a:spcBef>
                <a:spcPct val="20000"/>
              </a:spcBef>
              <a:buFontTx/>
              <a:buChar char="•"/>
            </a:pPr>
            <a:r>
              <a:rPr lang="en-US" b="1">
                <a:solidFill>
                  <a:srgbClr val="2F01A3"/>
                </a:solidFill>
                <a:latin typeface="Verdana" pitchFamily="34" charset="0"/>
              </a:rPr>
              <a:t>Parallel and Distributed Architectures and Algorithms</a:t>
            </a:r>
          </a:p>
          <a:p>
            <a:pPr marL="342900" indent="-342900">
              <a:lnSpc>
                <a:spcPct val="105000"/>
              </a:lnSpc>
              <a:spcBef>
                <a:spcPct val="20000"/>
              </a:spcBef>
              <a:buFontTx/>
              <a:buChar char="•"/>
            </a:pPr>
            <a:r>
              <a:rPr lang="en-US" b="1">
                <a:solidFill>
                  <a:srgbClr val="2F01A3"/>
                </a:solidFill>
                <a:latin typeface="Verdana" pitchFamily="34" charset="0"/>
              </a:rPr>
              <a:t>Robotics</a:t>
            </a:r>
          </a:p>
          <a:p>
            <a:pPr marL="342900" indent="-342900">
              <a:lnSpc>
                <a:spcPct val="105000"/>
              </a:lnSpc>
              <a:spcBef>
                <a:spcPct val="20000"/>
              </a:spcBef>
              <a:buFontTx/>
              <a:buChar char="•"/>
            </a:pPr>
            <a:r>
              <a:rPr lang="en-US" b="1">
                <a:solidFill>
                  <a:srgbClr val="2F01A3"/>
                </a:solidFill>
                <a:latin typeface="Verdana" pitchFamily="34" charset="0"/>
              </a:rPr>
              <a:t>Scalable Web Architectures, SOA, GPS Applications. </a:t>
            </a:r>
          </a:p>
          <a:p>
            <a:pPr marL="342900" indent="-342900">
              <a:lnSpc>
                <a:spcPct val="105000"/>
              </a:lnSpc>
              <a:spcBef>
                <a:spcPct val="20000"/>
              </a:spcBef>
              <a:buFontTx/>
              <a:buChar char="•"/>
            </a:pPr>
            <a:r>
              <a:rPr lang="en-US" b="1">
                <a:solidFill>
                  <a:srgbClr val="2F01A3"/>
                </a:solidFill>
                <a:latin typeface="Verdana" pitchFamily="34" charset="0"/>
              </a:rPr>
              <a:t>Microelectronic Design</a:t>
            </a:r>
          </a:p>
          <a:p>
            <a:pPr marL="342900" indent="-342900">
              <a:lnSpc>
                <a:spcPct val="105000"/>
              </a:lnSpc>
              <a:spcBef>
                <a:spcPct val="20000"/>
              </a:spcBef>
              <a:buFontTx/>
              <a:buChar char="•"/>
            </a:pPr>
            <a:r>
              <a:rPr lang="en-US" b="1">
                <a:solidFill>
                  <a:srgbClr val="2F01A3"/>
                </a:solidFill>
                <a:latin typeface="Verdana" pitchFamily="34" charset="0"/>
              </a:rPr>
              <a:t>Wireless Communication</a:t>
            </a:r>
          </a:p>
          <a:p>
            <a:pPr marL="342900" indent="-342900">
              <a:spcBef>
                <a:spcPct val="50000"/>
              </a:spcBef>
            </a:pPr>
            <a:endParaRPr lang="en-US" sz="2000" b="1">
              <a:solidFill>
                <a:srgbClr val="2F01A3"/>
              </a:solidFill>
              <a:latin typeface="Verdana" pitchFamily="34" charset="0"/>
            </a:endParaRPr>
          </a:p>
        </p:txBody>
      </p:sp>
      <p:sp>
        <p:nvSpPr>
          <p:cNvPr id="16391" name="Slide Number Placeholder 2"/>
          <p:cNvSpPr>
            <a:spLocks noGrp="1"/>
          </p:cNvSpPr>
          <p:nvPr>
            <p:ph type="sldNum" sz="quarter" idx="10"/>
          </p:nvPr>
        </p:nvSpPr>
        <p:spPr>
          <a:xfrm>
            <a:off x="8534400" y="6324600"/>
            <a:ext cx="381000" cy="476250"/>
          </a:xfrm>
        </p:spPr>
        <p:txBody>
          <a:bodyPr/>
          <a:lstStyle/>
          <a:p>
            <a:fld id="{B28AA106-D75B-4787-B9C2-8F2DF1C6D694}" type="slidenum">
              <a:rPr lang="en-US"/>
              <a:pPr/>
              <a:t>43</a:t>
            </a:fld>
            <a:endParaRPr lang="en-US"/>
          </a:p>
        </p:txBody>
      </p:sp>
      <p:sp>
        <p:nvSpPr>
          <p:cNvPr id="9"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4" name="Rectangle 4"/>
          <p:cNvSpPr>
            <a:spLocks noGrp="1" noChangeArrowheads="1"/>
          </p:cNvSpPr>
          <p:nvPr>
            <p:ph type="title" idx="4294967295"/>
          </p:nvPr>
        </p:nvSpPr>
        <p:spPr>
          <a:xfrm>
            <a:off x="1385888" y="304800"/>
            <a:ext cx="7148512" cy="993775"/>
          </a:xfrm>
        </p:spPr>
        <p:txBody>
          <a:bodyPr/>
          <a:lstStyle/>
          <a:p>
            <a:pPr eaLnBrk="1" hangingPunct="1">
              <a:defRPr/>
            </a:pPr>
            <a:r>
              <a:rPr lang="en-US" sz="3600" b="1" dirty="0" smtClean="0">
                <a:solidFill>
                  <a:srgbClr val="7030A0"/>
                </a:solidFill>
                <a:effectLst>
                  <a:outerShdw blurRad="38100" dist="38100" dir="2700000" algn="tl">
                    <a:srgbClr val="C0C0C0"/>
                  </a:outerShdw>
                </a:effectLst>
                <a:latin typeface="Verdana" pitchFamily="34" charset="0"/>
              </a:rPr>
              <a:t>Research Areas - Electrical Engineering</a:t>
            </a:r>
          </a:p>
        </p:txBody>
      </p:sp>
      <p:sp>
        <p:nvSpPr>
          <p:cNvPr id="40963" name="Rectangle 2"/>
          <p:cNvSpPr>
            <a:spLocks noChangeArrowheads="1"/>
          </p:cNvSpPr>
          <p:nvPr/>
        </p:nvSpPr>
        <p:spPr bwMode="auto">
          <a:xfrm>
            <a:off x="0" y="1524000"/>
            <a:ext cx="9144000" cy="5334000"/>
          </a:xfrm>
          <a:prstGeom prst="rect">
            <a:avLst/>
          </a:prstGeom>
          <a:noFill/>
          <a:ln w="12700">
            <a:noFill/>
            <a:miter lim="800000"/>
            <a:headEnd/>
            <a:tailEnd/>
          </a:ln>
        </p:spPr>
        <p:txBody>
          <a:bodyPr wrap="none" anchor="ctr">
            <a:spAutoFit/>
          </a:bodyPr>
          <a:lstStyle/>
          <a:p>
            <a:pPr>
              <a:spcBef>
                <a:spcPct val="50000"/>
              </a:spcBef>
            </a:pPr>
            <a:endParaRPr lang="en-US" sz="2000" b="1">
              <a:solidFill>
                <a:schemeClr val="bg1"/>
              </a:solidFill>
              <a:latin typeface="Times New Roman" pitchFamily="18" charset="0"/>
            </a:endParaRPr>
          </a:p>
        </p:txBody>
      </p:sp>
      <p:sp>
        <p:nvSpPr>
          <p:cNvPr id="40964" name="Line 5"/>
          <p:cNvSpPr>
            <a:spLocks noChangeShapeType="1"/>
          </p:cNvSpPr>
          <p:nvPr/>
        </p:nvSpPr>
        <p:spPr bwMode="auto">
          <a:xfrm>
            <a:off x="0" y="1447800"/>
            <a:ext cx="9144000" cy="0"/>
          </a:xfrm>
          <a:prstGeom prst="line">
            <a:avLst/>
          </a:prstGeom>
          <a:noFill/>
          <a:ln w="57150">
            <a:solidFill>
              <a:srgbClr val="680088"/>
            </a:solidFill>
            <a:round/>
            <a:headEnd/>
            <a:tailEnd/>
          </a:ln>
        </p:spPr>
        <p:txBody>
          <a:bodyPr>
            <a:spAutoFit/>
          </a:bodyPr>
          <a:lstStyle/>
          <a:p>
            <a:endParaRPr lang="en-US"/>
          </a:p>
        </p:txBody>
      </p:sp>
      <p:pic>
        <p:nvPicPr>
          <p:cNvPr id="40965" name="Picture 6" descr="UBlogo100x100"/>
          <p:cNvPicPr>
            <a:picLocks noChangeAspect="1" noChangeArrowheads="1"/>
          </p:cNvPicPr>
          <p:nvPr/>
        </p:nvPicPr>
        <p:blipFill>
          <a:blip r:embed="rId3" cstate="print"/>
          <a:srcRect/>
          <a:stretch>
            <a:fillRect/>
          </a:stretch>
        </p:blipFill>
        <p:spPr bwMode="auto">
          <a:xfrm>
            <a:off x="76200" y="228600"/>
            <a:ext cx="1063625" cy="1063625"/>
          </a:xfrm>
          <a:prstGeom prst="rect">
            <a:avLst/>
          </a:prstGeom>
          <a:noFill/>
          <a:ln w="9525">
            <a:noFill/>
            <a:miter lim="800000"/>
            <a:headEnd/>
            <a:tailEnd/>
          </a:ln>
        </p:spPr>
      </p:pic>
      <p:sp>
        <p:nvSpPr>
          <p:cNvPr id="40966" name="TextBox 7"/>
          <p:cNvSpPr txBox="1">
            <a:spLocks noChangeArrowheads="1"/>
          </p:cNvSpPr>
          <p:nvPr/>
        </p:nvSpPr>
        <p:spPr bwMode="auto">
          <a:xfrm>
            <a:off x="304800" y="1600200"/>
            <a:ext cx="8153400" cy="5391150"/>
          </a:xfrm>
          <a:prstGeom prst="rect">
            <a:avLst/>
          </a:prstGeom>
          <a:noFill/>
          <a:ln w="9525">
            <a:noFill/>
            <a:miter lim="800000"/>
            <a:headEnd/>
            <a:tailEnd/>
          </a:ln>
        </p:spPr>
        <p:txBody>
          <a:bodyPr>
            <a:spAutoFit/>
          </a:bodyPr>
          <a:lstStyle/>
          <a:p>
            <a:pPr marL="342900" indent="-342900">
              <a:spcBef>
                <a:spcPct val="20000"/>
              </a:spcBef>
              <a:buFontTx/>
              <a:buChar char="•"/>
            </a:pPr>
            <a:r>
              <a:rPr lang="en-US" b="1">
                <a:solidFill>
                  <a:srgbClr val="2F01A3"/>
                </a:solidFill>
                <a:latin typeface="Verdana" pitchFamily="34" charset="0"/>
                <a:cs typeface="Times New Roman" pitchFamily="18" charset="0"/>
              </a:rPr>
              <a:t>Distributed control and optimization</a:t>
            </a:r>
          </a:p>
          <a:p>
            <a:pPr marL="342900" indent="-342900">
              <a:spcBef>
                <a:spcPct val="20000"/>
              </a:spcBef>
              <a:buFontTx/>
              <a:buChar char="•"/>
            </a:pPr>
            <a:r>
              <a:rPr lang="en-US" b="1">
                <a:solidFill>
                  <a:srgbClr val="2F01A3"/>
                </a:solidFill>
                <a:latin typeface="Verdana" pitchFamily="34" charset="0"/>
                <a:cs typeface="Times New Roman" pitchFamily="18" charset="0"/>
              </a:rPr>
              <a:t>Electrical Properties of Plastic/Metal Composites</a:t>
            </a:r>
          </a:p>
          <a:p>
            <a:pPr marL="342900" indent="-342900">
              <a:spcBef>
                <a:spcPct val="20000"/>
              </a:spcBef>
              <a:buFontTx/>
              <a:buChar char="•"/>
            </a:pPr>
            <a:r>
              <a:rPr lang="en-US" b="1">
                <a:solidFill>
                  <a:srgbClr val="2F01A3"/>
                </a:solidFill>
                <a:latin typeface="Verdana" pitchFamily="34" charset="0"/>
                <a:cs typeface="Times New Roman" pitchFamily="18" charset="0"/>
              </a:rPr>
              <a:t>Electrical Safety and Electric Accident reconstruction</a:t>
            </a:r>
          </a:p>
          <a:p>
            <a:pPr marL="342900" indent="-342900">
              <a:spcBef>
                <a:spcPct val="20000"/>
              </a:spcBef>
              <a:buFontTx/>
              <a:buChar char="•"/>
            </a:pPr>
            <a:r>
              <a:rPr lang="en-US" b="1">
                <a:solidFill>
                  <a:srgbClr val="2F01A3"/>
                </a:solidFill>
                <a:latin typeface="Verdana" pitchFamily="34" charset="0"/>
                <a:cs typeface="Times New Roman" pitchFamily="18" charset="0"/>
              </a:rPr>
              <a:t>Electromagnetic Fields Applied To Lightning</a:t>
            </a:r>
          </a:p>
          <a:p>
            <a:pPr marL="342900" indent="-342900">
              <a:spcBef>
                <a:spcPct val="20000"/>
              </a:spcBef>
              <a:buFontTx/>
              <a:buChar char="•"/>
            </a:pPr>
            <a:r>
              <a:rPr lang="en-US" b="1">
                <a:solidFill>
                  <a:srgbClr val="2F01A3"/>
                </a:solidFill>
                <a:latin typeface="Verdana" pitchFamily="34" charset="0"/>
                <a:cs typeface="Times New Roman" pitchFamily="18" charset="0"/>
              </a:rPr>
              <a:t>Electronic Biological Sensors</a:t>
            </a:r>
          </a:p>
          <a:p>
            <a:pPr marL="342900" indent="-342900">
              <a:spcBef>
                <a:spcPct val="20000"/>
              </a:spcBef>
              <a:buFontTx/>
              <a:buChar char="•"/>
            </a:pPr>
            <a:r>
              <a:rPr lang="en-US" b="1">
                <a:solidFill>
                  <a:srgbClr val="2F01A3"/>
                </a:solidFill>
                <a:latin typeface="Verdana" pitchFamily="34" charset="0"/>
                <a:cs typeface="Times New Roman" pitchFamily="18" charset="0"/>
              </a:rPr>
              <a:t>Electronic Materials and Devices</a:t>
            </a:r>
          </a:p>
          <a:p>
            <a:pPr marL="342900" indent="-342900">
              <a:spcBef>
                <a:spcPct val="20000"/>
              </a:spcBef>
              <a:buFontTx/>
              <a:buChar char="•"/>
            </a:pPr>
            <a:r>
              <a:rPr lang="en-US" b="1">
                <a:solidFill>
                  <a:srgbClr val="2F01A3"/>
                </a:solidFill>
                <a:latin typeface="Verdana" pitchFamily="34" charset="0"/>
                <a:cs typeface="Times New Roman" pitchFamily="18" charset="0"/>
              </a:rPr>
              <a:t>Information processing and control of large-scale distributed systems </a:t>
            </a:r>
          </a:p>
          <a:p>
            <a:pPr marL="342900" indent="-342900">
              <a:spcBef>
                <a:spcPct val="20000"/>
              </a:spcBef>
              <a:buFontTx/>
              <a:buChar char="•"/>
            </a:pPr>
            <a:r>
              <a:rPr lang="en-US" b="1">
                <a:solidFill>
                  <a:srgbClr val="2F01A3"/>
                </a:solidFill>
                <a:latin typeface="Verdana" pitchFamily="34" charset="0"/>
                <a:cs typeface="Times New Roman" pitchFamily="18" charset="0"/>
              </a:rPr>
              <a:t>Medical Electronics &amp; Bio-Medical</a:t>
            </a:r>
          </a:p>
          <a:p>
            <a:pPr marL="342900" indent="-342900">
              <a:spcBef>
                <a:spcPct val="20000"/>
              </a:spcBef>
              <a:buFontTx/>
              <a:buChar char="•"/>
            </a:pPr>
            <a:r>
              <a:rPr lang="en-US" b="1">
                <a:solidFill>
                  <a:srgbClr val="2F01A3"/>
                </a:solidFill>
                <a:latin typeface="Verdana" pitchFamily="34" charset="0"/>
                <a:cs typeface="Times New Roman" pitchFamily="18" charset="0"/>
              </a:rPr>
              <a:t>Micro-electromechanical Systems (MEMS)</a:t>
            </a:r>
          </a:p>
          <a:p>
            <a:pPr marL="342900" indent="-342900">
              <a:spcBef>
                <a:spcPct val="20000"/>
              </a:spcBef>
              <a:buFontTx/>
              <a:buChar char="•"/>
            </a:pPr>
            <a:r>
              <a:rPr lang="en-US" b="1">
                <a:solidFill>
                  <a:srgbClr val="2F01A3"/>
                </a:solidFill>
                <a:latin typeface="Verdana" pitchFamily="34" charset="0"/>
                <a:cs typeface="Times New Roman" pitchFamily="18" charset="0"/>
              </a:rPr>
              <a:t>Micro-sensors and Micro-actuators</a:t>
            </a:r>
          </a:p>
          <a:p>
            <a:pPr marL="342900" indent="-342900">
              <a:spcBef>
                <a:spcPct val="20000"/>
              </a:spcBef>
              <a:buFontTx/>
              <a:buChar char="•"/>
            </a:pPr>
            <a:r>
              <a:rPr lang="en-US" b="1">
                <a:solidFill>
                  <a:srgbClr val="2F01A3"/>
                </a:solidFill>
                <a:latin typeface="Verdana" pitchFamily="34" charset="0"/>
                <a:cs typeface="Times New Roman" pitchFamily="18" charset="0"/>
              </a:rPr>
              <a:t>Superconductors</a:t>
            </a:r>
          </a:p>
          <a:p>
            <a:pPr marL="342900" indent="-342900">
              <a:spcBef>
                <a:spcPct val="20000"/>
              </a:spcBef>
              <a:buFontTx/>
              <a:buChar char="•"/>
            </a:pPr>
            <a:r>
              <a:rPr lang="en-US" b="1">
                <a:solidFill>
                  <a:srgbClr val="2F01A3"/>
                </a:solidFill>
                <a:latin typeface="Verdana" pitchFamily="34" charset="0"/>
                <a:cs typeface="Times New Roman" pitchFamily="18" charset="0"/>
              </a:rPr>
              <a:t>Thin-film Solar Cells</a:t>
            </a:r>
          </a:p>
          <a:p>
            <a:pPr marL="342900" indent="-342900">
              <a:spcBef>
                <a:spcPct val="20000"/>
              </a:spcBef>
              <a:buFontTx/>
              <a:buChar char="•"/>
            </a:pPr>
            <a:r>
              <a:rPr lang="en-US" b="1">
                <a:solidFill>
                  <a:srgbClr val="2F01A3"/>
                </a:solidFill>
                <a:latin typeface="Verdana" pitchFamily="34" charset="0"/>
                <a:cs typeface="Times New Roman" pitchFamily="18" charset="0"/>
              </a:rPr>
              <a:t>VLSI design and testing</a:t>
            </a:r>
          </a:p>
          <a:p>
            <a:pPr marL="342900" indent="-342900">
              <a:spcBef>
                <a:spcPct val="20000"/>
              </a:spcBef>
              <a:buFontTx/>
              <a:buChar char="•"/>
            </a:pPr>
            <a:r>
              <a:rPr lang="en-US" b="1">
                <a:solidFill>
                  <a:srgbClr val="2F01A3"/>
                </a:solidFill>
                <a:latin typeface="Verdana" pitchFamily="34" charset="0"/>
                <a:cs typeface="Times New Roman" pitchFamily="18" charset="0"/>
              </a:rPr>
              <a:t>PLC (Programmable Logic Control)</a:t>
            </a:r>
          </a:p>
          <a:p>
            <a:pPr marL="342900" indent="-342900">
              <a:spcBef>
                <a:spcPct val="50000"/>
              </a:spcBef>
            </a:pPr>
            <a:endParaRPr lang="en-US" sz="2000" b="1">
              <a:solidFill>
                <a:srgbClr val="2F01A3"/>
              </a:solidFill>
              <a:latin typeface="Times New Roman" pitchFamily="18" charset="0"/>
            </a:endParaRPr>
          </a:p>
        </p:txBody>
      </p:sp>
      <p:sp>
        <p:nvSpPr>
          <p:cNvPr id="40967" name="TextBox 12"/>
          <p:cNvSpPr txBox="1">
            <a:spLocks noChangeArrowheads="1"/>
          </p:cNvSpPr>
          <p:nvPr/>
        </p:nvSpPr>
        <p:spPr bwMode="auto">
          <a:xfrm>
            <a:off x="0" y="457200"/>
            <a:ext cx="1108075" cy="400050"/>
          </a:xfrm>
          <a:prstGeom prst="rect">
            <a:avLst/>
          </a:prstGeom>
          <a:noFill/>
          <a:ln w="9525">
            <a:noFill/>
            <a:miter lim="800000"/>
            <a:headEnd/>
            <a:tailEnd/>
          </a:ln>
        </p:spPr>
        <p:txBody>
          <a:bodyPr wrap="none">
            <a:spAutoFit/>
          </a:bodyPr>
          <a:lstStyle/>
          <a:p>
            <a:pPr>
              <a:spcBef>
                <a:spcPct val="50000"/>
              </a:spcBef>
            </a:pPr>
            <a:r>
              <a:rPr lang="en-US" sz="2000" b="1">
                <a:solidFill>
                  <a:schemeClr val="bg1"/>
                </a:solidFill>
                <a:latin typeface="Times New Roman" pitchFamily="18" charset="0"/>
              </a:rPr>
              <a:t>	</a:t>
            </a:r>
          </a:p>
        </p:txBody>
      </p:sp>
      <p:sp>
        <p:nvSpPr>
          <p:cNvPr id="18440" name="Slide Number Placeholder 2"/>
          <p:cNvSpPr>
            <a:spLocks noGrp="1"/>
          </p:cNvSpPr>
          <p:nvPr>
            <p:ph type="sldNum" sz="quarter" idx="10"/>
          </p:nvPr>
        </p:nvSpPr>
        <p:spPr>
          <a:xfrm>
            <a:off x="8534400" y="6324600"/>
            <a:ext cx="381000" cy="476250"/>
          </a:xfrm>
        </p:spPr>
        <p:txBody>
          <a:bodyPr/>
          <a:lstStyle/>
          <a:p>
            <a:fld id="{ECCC2419-7D53-44A8-A0EB-6F055699A992}" type="slidenum">
              <a:rPr lang="en-US"/>
              <a:pPr/>
              <a:t>44</a:t>
            </a:fld>
            <a:endParaRPr lang="en-US"/>
          </a:p>
        </p:txBody>
      </p:sp>
      <p:sp>
        <p:nvSpPr>
          <p:cNvPr id="10"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2" name="Rectangle 4"/>
          <p:cNvSpPr>
            <a:spLocks noGrp="1" noChangeArrowheads="1"/>
          </p:cNvSpPr>
          <p:nvPr>
            <p:ph type="title" idx="4294967295"/>
          </p:nvPr>
        </p:nvSpPr>
        <p:spPr>
          <a:xfrm>
            <a:off x="1385888" y="381000"/>
            <a:ext cx="7148512" cy="993775"/>
          </a:xfrm>
        </p:spPr>
        <p:txBody>
          <a:bodyPr/>
          <a:lstStyle/>
          <a:p>
            <a:pPr eaLnBrk="1" hangingPunct="1">
              <a:defRPr/>
            </a:pPr>
            <a:r>
              <a:rPr lang="en-US" sz="3600" b="1" dirty="0" smtClean="0">
                <a:solidFill>
                  <a:srgbClr val="7030A0"/>
                </a:solidFill>
                <a:effectLst>
                  <a:outerShdw blurRad="38100" dist="38100" dir="2700000" algn="tl">
                    <a:srgbClr val="C0C0C0"/>
                  </a:outerShdw>
                </a:effectLst>
                <a:latin typeface="Verdana" pitchFamily="34" charset="0"/>
              </a:rPr>
              <a:t>Research Areas – Mechanical Engineering</a:t>
            </a:r>
          </a:p>
        </p:txBody>
      </p:sp>
      <p:sp>
        <p:nvSpPr>
          <p:cNvPr id="41987" name="Rectangle 2"/>
          <p:cNvSpPr>
            <a:spLocks noChangeArrowheads="1"/>
          </p:cNvSpPr>
          <p:nvPr/>
        </p:nvSpPr>
        <p:spPr bwMode="auto">
          <a:xfrm>
            <a:off x="0" y="1524000"/>
            <a:ext cx="9144000" cy="5334000"/>
          </a:xfrm>
          <a:prstGeom prst="rect">
            <a:avLst/>
          </a:prstGeom>
          <a:noFill/>
          <a:ln w="12700">
            <a:noFill/>
            <a:miter lim="800000"/>
            <a:headEnd/>
            <a:tailEnd/>
          </a:ln>
        </p:spPr>
        <p:txBody>
          <a:bodyPr wrap="none" anchor="ctr">
            <a:spAutoFit/>
          </a:bodyPr>
          <a:lstStyle/>
          <a:p>
            <a:pPr>
              <a:spcBef>
                <a:spcPct val="50000"/>
              </a:spcBef>
            </a:pPr>
            <a:endParaRPr lang="en-US" sz="2000" b="1">
              <a:solidFill>
                <a:schemeClr val="bg1"/>
              </a:solidFill>
              <a:latin typeface="Times New Roman" pitchFamily="18" charset="0"/>
            </a:endParaRPr>
          </a:p>
        </p:txBody>
      </p:sp>
      <p:sp>
        <p:nvSpPr>
          <p:cNvPr id="41988" name="Line 5"/>
          <p:cNvSpPr>
            <a:spLocks noChangeShapeType="1"/>
          </p:cNvSpPr>
          <p:nvPr/>
        </p:nvSpPr>
        <p:spPr bwMode="auto">
          <a:xfrm>
            <a:off x="0" y="1520825"/>
            <a:ext cx="9144000" cy="0"/>
          </a:xfrm>
          <a:prstGeom prst="line">
            <a:avLst/>
          </a:prstGeom>
          <a:noFill/>
          <a:ln w="57150">
            <a:solidFill>
              <a:srgbClr val="680088"/>
            </a:solidFill>
            <a:round/>
            <a:headEnd/>
            <a:tailEnd/>
          </a:ln>
        </p:spPr>
        <p:txBody>
          <a:bodyPr>
            <a:spAutoFit/>
          </a:bodyPr>
          <a:lstStyle/>
          <a:p>
            <a:endParaRPr lang="en-US"/>
          </a:p>
        </p:txBody>
      </p:sp>
      <p:pic>
        <p:nvPicPr>
          <p:cNvPr id="41989" name="Picture 6" descr="UBlogo100x100"/>
          <p:cNvPicPr>
            <a:picLocks noChangeAspect="1" noChangeArrowheads="1"/>
          </p:cNvPicPr>
          <p:nvPr/>
        </p:nvPicPr>
        <p:blipFill>
          <a:blip r:embed="rId3" cstate="print"/>
          <a:srcRect/>
          <a:stretch>
            <a:fillRect/>
          </a:stretch>
        </p:blipFill>
        <p:spPr bwMode="auto">
          <a:xfrm>
            <a:off x="155575" y="307975"/>
            <a:ext cx="1063625" cy="1063625"/>
          </a:xfrm>
          <a:prstGeom prst="rect">
            <a:avLst/>
          </a:prstGeom>
          <a:noFill/>
          <a:ln w="9525">
            <a:noFill/>
            <a:miter lim="800000"/>
            <a:headEnd/>
            <a:tailEnd/>
          </a:ln>
        </p:spPr>
      </p:pic>
      <p:sp>
        <p:nvSpPr>
          <p:cNvPr id="41990" name="TextBox 7"/>
          <p:cNvSpPr txBox="1">
            <a:spLocks noChangeArrowheads="1"/>
          </p:cNvSpPr>
          <p:nvPr/>
        </p:nvSpPr>
        <p:spPr bwMode="auto">
          <a:xfrm>
            <a:off x="381000" y="1635125"/>
            <a:ext cx="7848600" cy="4918075"/>
          </a:xfrm>
          <a:prstGeom prst="rect">
            <a:avLst/>
          </a:prstGeom>
          <a:noFill/>
          <a:ln w="9525">
            <a:noFill/>
            <a:miter lim="800000"/>
            <a:headEnd/>
            <a:tailEnd/>
          </a:ln>
        </p:spPr>
        <p:txBody>
          <a:bodyPr>
            <a:spAutoFit/>
          </a:bodyPr>
          <a:lstStyle/>
          <a:p>
            <a:pPr marL="342900" indent="-342900">
              <a:lnSpc>
                <a:spcPct val="90000"/>
              </a:lnSpc>
              <a:spcBef>
                <a:spcPct val="20000"/>
              </a:spcBef>
              <a:buFontTx/>
              <a:buChar char="•"/>
            </a:pPr>
            <a:r>
              <a:rPr lang="en-US" sz="1600" b="1">
                <a:solidFill>
                  <a:srgbClr val="2F01A3"/>
                </a:solidFill>
                <a:latin typeface="Verdana" pitchFamily="34" charset="0"/>
              </a:rPr>
              <a:t>Automation control</a:t>
            </a:r>
          </a:p>
          <a:p>
            <a:pPr marL="342900" indent="-342900">
              <a:lnSpc>
                <a:spcPct val="90000"/>
              </a:lnSpc>
              <a:spcBef>
                <a:spcPct val="20000"/>
              </a:spcBef>
              <a:buFontTx/>
              <a:buChar char="•"/>
            </a:pPr>
            <a:r>
              <a:rPr lang="en-US" sz="1600" b="1">
                <a:solidFill>
                  <a:srgbClr val="2F01A3"/>
                </a:solidFill>
                <a:latin typeface="Verdana" pitchFamily="34" charset="0"/>
              </a:rPr>
              <a:t>Biomechanics of manipulation</a:t>
            </a:r>
          </a:p>
          <a:p>
            <a:pPr marL="342900" indent="-342900">
              <a:lnSpc>
                <a:spcPct val="90000"/>
              </a:lnSpc>
              <a:spcBef>
                <a:spcPct val="20000"/>
              </a:spcBef>
              <a:buFontTx/>
              <a:buChar char="•"/>
            </a:pPr>
            <a:r>
              <a:rPr lang="en-US" sz="1600" b="1">
                <a:solidFill>
                  <a:srgbClr val="2F01A3"/>
                </a:solidFill>
                <a:latin typeface="Verdana" pitchFamily="34" charset="0"/>
              </a:rPr>
              <a:t>Biomedical equipment design</a:t>
            </a:r>
          </a:p>
          <a:p>
            <a:pPr marL="342900" indent="-342900">
              <a:lnSpc>
                <a:spcPct val="90000"/>
              </a:lnSpc>
              <a:spcBef>
                <a:spcPct val="20000"/>
              </a:spcBef>
              <a:buFontTx/>
              <a:buChar char="•"/>
            </a:pPr>
            <a:r>
              <a:rPr lang="en-US" sz="1600" b="1">
                <a:solidFill>
                  <a:srgbClr val="2F01A3"/>
                </a:solidFill>
                <a:latin typeface="Verdana" pitchFamily="34" charset="0"/>
              </a:rPr>
              <a:t>Design/Shape optimization</a:t>
            </a:r>
          </a:p>
          <a:p>
            <a:pPr marL="342900" indent="-342900">
              <a:lnSpc>
                <a:spcPct val="90000"/>
              </a:lnSpc>
              <a:spcBef>
                <a:spcPct val="20000"/>
              </a:spcBef>
              <a:buFontTx/>
              <a:buChar char="•"/>
            </a:pPr>
            <a:r>
              <a:rPr lang="en-US" sz="1600" b="1">
                <a:solidFill>
                  <a:srgbClr val="2F01A3"/>
                </a:solidFill>
                <a:latin typeface="Verdana" pitchFamily="34" charset="0"/>
              </a:rPr>
              <a:t>Computational fluid dynamics</a:t>
            </a:r>
          </a:p>
          <a:p>
            <a:pPr marL="342900" indent="-342900">
              <a:lnSpc>
                <a:spcPct val="90000"/>
              </a:lnSpc>
              <a:spcBef>
                <a:spcPct val="20000"/>
              </a:spcBef>
              <a:buFontTx/>
              <a:buChar char="•"/>
            </a:pPr>
            <a:r>
              <a:rPr lang="en-US" sz="1600" b="1">
                <a:solidFill>
                  <a:srgbClr val="2F01A3"/>
                </a:solidFill>
                <a:latin typeface="Verdana" pitchFamily="34" charset="0"/>
              </a:rPr>
              <a:t>Finite element analysis</a:t>
            </a:r>
          </a:p>
          <a:p>
            <a:pPr marL="342900" indent="-342900">
              <a:lnSpc>
                <a:spcPct val="90000"/>
              </a:lnSpc>
              <a:spcBef>
                <a:spcPct val="20000"/>
              </a:spcBef>
              <a:buFontTx/>
              <a:buChar char="•"/>
            </a:pPr>
            <a:r>
              <a:rPr lang="en-US" sz="1600" b="1">
                <a:solidFill>
                  <a:srgbClr val="2F01A3"/>
                </a:solidFill>
                <a:latin typeface="Verdana" pitchFamily="34" charset="0"/>
              </a:rPr>
              <a:t>HVAC</a:t>
            </a:r>
            <a:endParaRPr lang="en-US" b="1">
              <a:solidFill>
                <a:srgbClr val="2F01A3"/>
              </a:solidFill>
              <a:latin typeface="Verdana" pitchFamily="34" charset="0"/>
            </a:endParaRPr>
          </a:p>
          <a:p>
            <a:pPr marL="342900" indent="-342900">
              <a:lnSpc>
                <a:spcPct val="90000"/>
              </a:lnSpc>
              <a:spcBef>
                <a:spcPct val="20000"/>
              </a:spcBef>
              <a:buFontTx/>
              <a:buChar char="•"/>
            </a:pPr>
            <a:r>
              <a:rPr lang="en-US" sz="1600" b="1">
                <a:solidFill>
                  <a:srgbClr val="2F01A3"/>
                </a:solidFill>
                <a:latin typeface="Verdana" pitchFamily="34" charset="0"/>
              </a:rPr>
              <a:t>Heat Transfer</a:t>
            </a:r>
          </a:p>
          <a:p>
            <a:pPr marL="342900" indent="-342900">
              <a:lnSpc>
                <a:spcPct val="90000"/>
              </a:lnSpc>
              <a:spcBef>
                <a:spcPct val="20000"/>
              </a:spcBef>
              <a:buFontTx/>
              <a:buChar char="•"/>
            </a:pPr>
            <a:r>
              <a:rPr lang="en-US" sz="1600" b="1">
                <a:solidFill>
                  <a:srgbClr val="2F01A3"/>
                </a:solidFill>
                <a:latin typeface="Verdana" pitchFamily="34" charset="0"/>
              </a:rPr>
              <a:t>Human performance effects of manipulation of the extremities</a:t>
            </a:r>
          </a:p>
          <a:p>
            <a:pPr marL="342900" indent="-342900">
              <a:lnSpc>
                <a:spcPct val="90000"/>
              </a:lnSpc>
              <a:spcBef>
                <a:spcPct val="20000"/>
              </a:spcBef>
              <a:buFontTx/>
              <a:buChar char="•"/>
            </a:pPr>
            <a:r>
              <a:rPr lang="en-US" sz="1600" b="1">
                <a:solidFill>
                  <a:srgbClr val="2F01A3"/>
                </a:solidFill>
                <a:latin typeface="Verdana" pitchFamily="34" charset="0"/>
              </a:rPr>
              <a:t>Laser material processing</a:t>
            </a:r>
          </a:p>
          <a:p>
            <a:pPr marL="342900" indent="-342900">
              <a:lnSpc>
                <a:spcPct val="90000"/>
              </a:lnSpc>
              <a:spcBef>
                <a:spcPct val="20000"/>
              </a:spcBef>
              <a:buFontTx/>
              <a:buChar char="•"/>
            </a:pPr>
            <a:r>
              <a:rPr lang="en-US" sz="1600" b="1">
                <a:solidFill>
                  <a:srgbClr val="2F01A3"/>
                </a:solidFill>
                <a:latin typeface="Verdana" pitchFamily="34" charset="0"/>
              </a:rPr>
              <a:t>Manufacturing</a:t>
            </a:r>
          </a:p>
          <a:p>
            <a:pPr marL="342900" indent="-342900">
              <a:lnSpc>
                <a:spcPct val="90000"/>
              </a:lnSpc>
              <a:spcBef>
                <a:spcPct val="20000"/>
              </a:spcBef>
              <a:buFontTx/>
              <a:buChar char="•"/>
            </a:pPr>
            <a:r>
              <a:rPr lang="en-US" sz="1600" b="1">
                <a:solidFill>
                  <a:srgbClr val="2F01A3"/>
                </a:solidFill>
                <a:latin typeface="Verdana" pitchFamily="34" charset="0"/>
              </a:rPr>
              <a:t>Nanomaterials </a:t>
            </a:r>
          </a:p>
          <a:p>
            <a:pPr marL="342900" indent="-342900">
              <a:lnSpc>
                <a:spcPct val="90000"/>
              </a:lnSpc>
              <a:spcBef>
                <a:spcPct val="20000"/>
              </a:spcBef>
              <a:buFontTx/>
              <a:buChar char="•"/>
            </a:pPr>
            <a:r>
              <a:rPr lang="en-US" sz="1600" b="1">
                <a:solidFill>
                  <a:srgbClr val="2F01A3"/>
                </a:solidFill>
                <a:latin typeface="Verdana" pitchFamily="34" charset="0"/>
              </a:rPr>
              <a:t>Biomaterials and bioinspired materials</a:t>
            </a:r>
          </a:p>
          <a:p>
            <a:pPr marL="342900" indent="-342900">
              <a:lnSpc>
                <a:spcPct val="90000"/>
              </a:lnSpc>
              <a:spcBef>
                <a:spcPct val="20000"/>
              </a:spcBef>
              <a:buFontTx/>
              <a:buChar char="•"/>
            </a:pPr>
            <a:r>
              <a:rPr lang="en-US" sz="1600" b="1">
                <a:solidFill>
                  <a:srgbClr val="2F01A3"/>
                </a:solidFill>
                <a:latin typeface="Verdana" pitchFamily="34" charset="0"/>
              </a:rPr>
              <a:t>Prototyping</a:t>
            </a:r>
          </a:p>
          <a:p>
            <a:pPr marL="342900" indent="-342900">
              <a:lnSpc>
                <a:spcPct val="90000"/>
              </a:lnSpc>
              <a:spcBef>
                <a:spcPct val="20000"/>
              </a:spcBef>
              <a:buFontTx/>
              <a:buChar char="•"/>
            </a:pPr>
            <a:r>
              <a:rPr lang="en-US" sz="1600" b="1">
                <a:solidFill>
                  <a:srgbClr val="2F01A3"/>
                </a:solidFill>
                <a:latin typeface="Verdana" pitchFamily="34" charset="0"/>
              </a:rPr>
              <a:t>Robotics</a:t>
            </a:r>
          </a:p>
          <a:p>
            <a:pPr marL="342900" indent="-342900">
              <a:lnSpc>
                <a:spcPct val="90000"/>
              </a:lnSpc>
              <a:spcBef>
                <a:spcPct val="20000"/>
              </a:spcBef>
              <a:buFontTx/>
              <a:buChar char="•"/>
            </a:pPr>
            <a:r>
              <a:rPr lang="en-US" sz="1600" b="1">
                <a:solidFill>
                  <a:srgbClr val="2F01A3"/>
                </a:solidFill>
                <a:latin typeface="Verdana" pitchFamily="34" charset="0"/>
              </a:rPr>
              <a:t>Thermal management of electronic devices and systems</a:t>
            </a:r>
          </a:p>
          <a:p>
            <a:pPr marL="342900" indent="-342900">
              <a:lnSpc>
                <a:spcPct val="90000"/>
              </a:lnSpc>
              <a:spcBef>
                <a:spcPct val="20000"/>
              </a:spcBef>
              <a:buFontTx/>
              <a:buChar char="•"/>
            </a:pPr>
            <a:r>
              <a:rPr lang="en-US" sz="1600" b="1">
                <a:solidFill>
                  <a:srgbClr val="2F01A3"/>
                </a:solidFill>
                <a:latin typeface="Verdana" pitchFamily="34" charset="0"/>
              </a:rPr>
              <a:t>Welding</a:t>
            </a:r>
          </a:p>
          <a:p>
            <a:pPr marL="342900" indent="-342900">
              <a:lnSpc>
                <a:spcPct val="90000"/>
              </a:lnSpc>
              <a:spcBef>
                <a:spcPct val="20000"/>
              </a:spcBef>
              <a:buFontTx/>
              <a:buChar char="•"/>
            </a:pPr>
            <a:r>
              <a:rPr lang="en-US" sz="1600" b="1">
                <a:solidFill>
                  <a:srgbClr val="2F01A3"/>
                </a:solidFill>
                <a:latin typeface="Verdana" pitchFamily="34" charset="0"/>
              </a:rPr>
              <a:t>BIM – Building Information Modeling</a:t>
            </a:r>
          </a:p>
        </p:txBody>
      </p:sp>
      <p:sp>
        <p:nvSpPr>
          <p:cNvPr id="20487" name="Slide Number Placeholder 2"/>
          <p:cNvSpPr>
            <a:spLocks noGrp="1"/>
          </p:cNvSpPr>
          <p:nvPr>
            <p:ph type="sldNum" sz="quarter" idx="10"/>
          </p:nvPr>
        </p:nvSpPr>
        <p:spPr>
          <a:xfrm>
            <a:off x="8534400" y="6324600"/>
            <a:ext cx="381000" cy="476250"/>
          </a:xfrm>
        </p:spPr>
        <p:txBody>
          <a:bodyPr/>
          <a:lstStyle/>
          <a:p>
            <a:fld id="{7F866F27-4AB2-4D30-BA19-8228CE2A421A}" type="slidenum">
              <a:rPr lang="en-US"/>
              <a:pPr/>
              <a:t>45</a:t>
            </a:fld>
            <a:endParaRPr lang="en-US"/>
          </a:p>
        </p:txBody>
      </p:sp>
      <p:sp>
        <p:nvSpPr>
          <p:cNvPr id="9"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2" name="Rectangle 4"/>
          <p:cNvSpPr>
            <a:spLocks noGrp="1" noChangeArrowheads="1"/>
          </p:cNvSpPr>
          <p:nvPr>
            <p:ph type="title" idx="4294967295"/>
          </p:nvPr>
        </p:nvSpPr>
        <p:spPr>
          <a:xfrm>
            <a:off x="914400" y="228600"/>
            <a:ext cx="8229600" cy="1143000"/>
          </a:xfrm>
        </p:spPr>
        <p:txBody>
          <a:bodyPr/>
          <a:lstStyle/>
          <a:p>
            <a:pPr eaLnBrk="1" hangingPunct="1"/>
            <a:r>
              <a:rPr lang="en-US" sz="3600" b="1" smtClean="0">
                <a:solidFill>
                  <a:srgbClr val="7030A0"/>
                </a:solidFill>
                <a:effectLst>
                  <a:outerShdw blurRad="38100" dist="38100" dir="2700000" algn="tl">
                    <a:srgbClr val="C0C0C0"/>
                  </a:outerShdw>
                </a:effectLst>
                <a:latin typeface="Verdana" pitchFamily="34" charset="0"/>
              </a:rPr>
              <a:t>Research Areas –</a:t>
            </a:r>
            <a:br>
              <a:rPr lang="en-US" sz="3600" b="1" smtClean="0">
                <a:solidFill>
                  <a:srgbClr val="7030A0"/>
                </a:solidFill>
                <a:effectLst>
                  <a:outerShdw blurRad="38100" dist="38100" dir="2700000" algn="tl">
                    <a:srgbClr val="C0C0C0"/>
                  </a:outerShdw>
                </a:effectLst>
                <a:latin typeface="Verdana" pitchFamily="34" charset="0"/>
              </a:rPr>
            </a:br>
            <a:r>
              <a:rPr lang="en-US" sz="3600" b="1" smtClean="0">
                <a:solidFill>
                  <a:srgbClr val="7030A0"/>
                </a:solidFill>
                <a:effectLst>
                  <a:outerShdw blurRad="38100" dist="38100" dir="2700000" algn="tl">
                    <a:srgbClr val="C0C0C0"/>
                  </a:outerShdw>
                </a:effectLst>
                <a:latin typeface="Verdana" pitchFamily="34" charset="0"/>
              </a:rPr>
              <a:t> Bio-Medical Engineering</a:t>
            </a:r>
          </a:p>
        </p:txBody>
      </p:sp>
      <p:sp>
        <p:nvSpPr>
          <p:cNvPr id="43011" name="Rectangle 2"/>
          <p:cNvSpPr>
            <a:spLocks noChangeArrowheads="1"/>
          </p:cNvSpPr>
          <p:nvPr/>
        </p:nvSpPr>
        <p:spPr bwMode="auto">
          <a:xfrm>
            <a:off x="0" y="4525963"/>
            <a:ext cx="184150" cy="396875"/>
          </a:xfrm>
          <a:prstGeom prst="rect">
            <a:avLst/>
          </a:prstGeom>
          <a:noFill/>
          <a:ln w="12700">
            <a:noFill/>
            <a:miter lim="800000"/>
            <a:headEnd/>
            <a:tailEnd/>
          </a:ln>
        </p:spPr>
        <p:txBody>
          <a:bodyPr wrap="none" anchor="ctr">
            <a:spAutoFit/>
          </a:bodyPr>
          <a:lstStyle/>
          <a:p>
            <a:pPr>
              <a:spcBef>
                <a:spcPct val="50000"/>
              </a:spcBef>
            </a:pPr>
            <a:endParaRPr lang="en-US" sz="2000" b="1">
              <a:solidFill>
                <a:schemeClr val="bg1"/>
              </a:solidFill>
              <a:latin typeface="Times New Roman" pitchFamily="18" charset="0"/>
            </a:endParaRPr>
          </a:p>
        </p:txBody>
      </p:sp>
      <p:sp>
        <p:nvSpPr>
          <p:cNvPr id="43012" name="Line 5"/>
          <p:cNvSpPr>
            <a:spLocks noChangeShapeType="1"/>
          </p:cNvSpPr>
          <p:nvPr/>
        </p:nvSpPr>
        <p:spPr bwMode="auto">
          <a:xfrm>
            <a:off x="0" y="1447800"/>
            <a:ext cx="9144000" cy="0"/>
          </a:xfrm>
          <a:prstGeom prst="line">
            <a:avLst/>
          </a:prstGeom>
          <a:noFill/>
          <a:ln w="57150">
            <a:solidFill>
              <a:srgbClr val="680088"/>
            </a:solidFill>
            <a:round/>
            <a:headEnd/>
            <a:tailEnd/>
          </a:ln>
        </p:spPr>
        <p:txBody>
          <a:bodyPr>
            <a:spAutoFit/>
          </a:bodyPr>
          <a:lstStyle/>
          <a:p>
            <a:endParaRPr lang="en-US"/>
          </a:p>
        </p:txBody>
      </p:sp>
      <p:pic>
        <p:nvPicPr>
          <p:cNvPr id="43013" name="Picture 6" descr="UBlogo100x100"/>
          <p:cNvPicPr>
            <a:picLocks noChangeAspect="1" noChangeArrowheads="1"/>
          </p:cNvPicPr>
          <p:nvPr/>
        </p:nvPicPr>
        <p:blipFill>
          <a:blip r:embed="rId3" cstate="print"/>
          <a:srcRect/>
          <a:stretch>
            <a:fillRect/>
          </a:stretch>
        </p:blipFill>
        <p:spPr bwMode="auto">
          <a:xfrm>
            <a:off x="155575" y="231775"/>
            <a:ext cx="1063625" cy="1063625"/>
          </a:xfrm>
          <a:prstGeom prst="rect">
            <a:avLst/>
          </a:prstGeom>
          <a:noFill/>
          <a:ln w="9525">
            <a:noFill/>
            <a:miter lim="800000"/>
            <a:headEnd/>
            <a:tailEnd/>
          </a:ln>
        </p:spPr>
      </p:pic>
      <p:sp>
        <p:nvSpPr>
          <p:cNvPr id="43014" name="TextBox 7"/>
          <p:cNvSpPr txBox="1">
            <a:spLocks noChangeArrowheads="1"/>
          </p:cNvSpPr>
          <p:nvPr/>
        </p:nvSpPr>
        <p:spPr bwMode="auto">
          <a:xfrm>
            <a:off x="381000" y="1558925"/>
            <a:ext cx="7543800" cy="5400675"/>
          </a:xfrm>
          <a:prstGeom prst="rect">
            <a:avLst/>
          </a:prstGeom>
          <a:noFill/>
          <a:ln w="9525">
            <a:noFill/>
            <a:miter lim="800000"/>
            <a:headEnd/>
            <a:tailEnd/>
          </a:ln>
        </p:spPr>
        <p:txBody>
          <a:bodyPr>
            <a:spAutoFit/>
          </a:bodyPr>
          <a:lstStyle/>
          <a:p>
            <a:pPr marL="342900" indent="-342900">
              <a:spcBef>
                <a:spcPct val="20000"/>
              </a:spcBef>
              <a:buFontTx/>
              <a:buChar char="•"/>
            </a:pPr>
            <a:r>
              <a:rPr lang="en-US" sz="1600" b="1">
                <a:solidFill>
                  <a:srgbClr val="2F01A3"/>
                </a:solidFill>
                <a:latin typeface="Verdana" pitchFamily="34" charset="0"/>
              </a:rPr>
              <a:t>Biomedical materials</a:t>
            </a:r>
          </a:p>
          <a:p>
            <a:pPr marL="342900" indent="-342900">
              <a:spcBef>
                <a:spcPct val="20000"/>
              </a:spcBef>
              <a:buFontTx/>
              <a:buChar char="•"/>
            </a:pPr>
            <a:r>
              <a:rPr lang="en-US" sz="1600" b="1">
                <a:solidFill>
                  <a:srgbClr val="2F01A3"/>
                </a:solidFill>
                <a:latin typeface="Verdana" pitchFamily="34" charset="0"/>
              </a:rPr>
              <a:t>Biomimicking and bioinspired materials</a:t>
            </a:r>
          </a:p>
          <a:p>
            <a:pPr marL="342900" indent="-342900">
              <a:spcBef>
                <a:spcPct val="20000"/>
              </a:spcBef>
              <a:buFontTx/>
              <a:buChar char="•"/>
            </a:pPr>
            <a:r>
              <a:rPr lang="en-US" sz="1600" b="1">
                <a:solidFill>
                  <a:srgbClr val="2F01A3"/>
                </a:solidFill>
                <a:latin typeface="Verdana" pitchFamily="34" charset="0"/>
              </a:rPr>
              <a:t>Bioelectronics</a:t>
            </a:r>
          </a:p>
          <a:p>
            <a:pPr marL="342900" indent="-342900">
              <a:spcBef>
                <a:spcPct val="20000"/>
              </a:spcBef>
              <a:buFontTx/>
              <a:buChar char="•"/>
            </a:pPr>
            <a:r>
              <a:rPr lang="en-US" sz="1600" b="1">
                <a:solidFill>
                  <a:srgbClr val="2F01A3"/>
                </a:solidFill>
                <a:latin typeface="Verdana" pitchFamily="34" charset="0"/>
              </a:rPr>
              <a:t>BioMEMS</a:t>
            </a:r>
          </a:p>
          <a:p>
            <a:pPr marL="342900" indent="-342900">
              <a:spcBef>
                <a:spcPct val="20000"/>
              </a:spcBef>
              <a:buFontTx/>
              <a:buChar char="•"/>
            </a:pPr>
            <a:r>
              <a:rPr lang="en-US" sz="1600" b="1">
                <a:solidFill>
                  <a:srgbClr val="2F01A3"/>
                </a:solidFill>
                <a:latin typeface="Verdana" pitchFamily="34" charset="0"/>
              </a:rPr>
              <a:t>Biosignal processing</a:t>
            </a:r>
          </a:p>
          <a:p>
            <a:pPr marL="342900" indent="-342900">
              <a:spcBef>
                <a:spcPct val="20000"/>
              </a:spcBef>
              <a:buFontTx/>
              <a:buChar char="•"/>
            </a:pPr>
            <a:r>
              <a:rPr lang="en-US" sz="1600" b="1">
                <a:solidFill>
                  <a:srgbClr val="2F01A3"/>
                </a:solidFill>
                <a:latin typeface="Verdana" pitchFamily="34" charset="0"/>
              </a:rPr>
              <a:t>Biorobotics</a:t>
            </a:r>
          </a:p>
          <a:p>
            <a:pPr marL="342900" indent="-342900">
              <a:spcBef>
                <a:spcPct val="20000"/>
              </a:spcBef>
              <a:buFontTx/>
              <a:buChar char="•"/>
            </a:pPr>
            <a:r>
              <a:rPr lang="en-US" sz="1600" b="1">
                <a:solidFill>
                  <a:srgbClr val="2F01A3"/>
                </a:solidFill>
                <a:latin typeface="Verdana" pitchFamily="34" charset="0"/>
              </a:rPr>
              <a:t>Bioimage processing</a:t>
            </a:r>
          </a:p>
          <a:p>
            <a:pPr marL="342900" indent="-342900">
              <a:spcBef>
                <a:spcPct val="20000"/>
              </a:spcBef>
              <a:buFontTx/>
              <a:buChar char="•"/>
            </a:pPr>
            <a:r>
              <a:rPr lang="en-US" sz="1600" b="1">
                <a:solidFill>
                  <a:srgbClr val="2F01A3"/>
                </a:solidFill>
                <a:latin typeface="Verdana" pitchFamily="34" charset="0"/>
              </a:rPr>
              <a:t>Ergonomy</a:t>
            </a:r>
          </a:p>
          <a:p>
            <a:pPr marL="342900" indent="-342900">
              <a:spcBef>
                <a:spcPct val="20000"/>
              </a:spcBef>
              <a:buFontTx/>
              <a:buChar char="•"/>
            </a:pPr>
            <a:r>
              <a:rPr lang="en-US" sz="1600" b="1">
                <a:solidFill>
                  <a:srgbClr val="2F01A3"/>
                </a:solidFill>
                <a:latin typeface="Verdana" pitchFamily="34" charset="0"/>
              </a:rPr>
              <a:t>Bioinformatics</a:t>
            </a:r>
          </a:p>
          <a:p>
            <a:pPr marL="342900" indent="-342900">
              <a:spcBef>
                <a:spcPct val="20000"/>
              </a:spcBef>
              <a:buFontTx/>
              <a:buChar char="•"/>
            </a:pPr>
            <a:r>
              <a:rPr lang="en-US" sz="1600" b="1">
                <a:solidFill>
                  <a:srgbClr val="2F01A3"/>
                </a:solidFill>
                <a:latin typeface="Verdana" pitchFamily="34" charset="0"/>
              </a:rPr>
              <a:t>Gene sequencing </a:t>
            </a:r>
          </a:p>
          <a:p>
            <a:pPr marL="342900" indent="-342900">
              <a:spcBef>
                <a:spcPct val="20000"/>
              </a:spcBef>
              <a:buFontTx/>
              <a:buChar char="•"/>
            </a:pPr>
            <a:r>
              <a:rPr lang="en-US" sz="1600" b="1">
                <a:solidFill>
                  <a:srgbClr val="2F01A3"/>
                </a:solidFill>
                <a:latin typeface="Verdana" pitchFamily="34" charset="0"/>
              </a:rPr>
              <a:t>Communication in man-machine interface</a:t>
            </a:r>
          </a:p>
          <a:p>
            <a:pPr marL="342900" indent="-342900">
              <a:spcBef>
                <a:spcPct val="20000"/>
              </a:spcBef>
              <a:buFontTx/>
              <a:buChar char="•"/>
            </a:pPr>
            <a:r>
              <a:rPr lang="en-US" sz="1600" b="1">
                <a:solidFill>
                  <a:srgbClr val="2F01A3"/>
                </a:solidFill>
                <a:latin typeface="Verdana" pitchFamily="34" charset="0"/>
              </a:rPr>
              <a:t>Biosensing </a:t>
            </a:r>
          </a:p>
          <a:p>
            <a:pPr marL="342900" indent="-342900">
              <a:spcBef>
                <a:spcPct val="20000"/>
              </a:spcBef>
              <a:buFontTx/>
              <a:buChar char="•"/>
            </a:pPr>
            <a:r>
              <a:rPr lang="en-US" sz="1600" b="1">
                <a:solidFill>
                  <a:srgbClr val="2F01A3"/>
                </a:solidFill>
                <a:latin typeface="Verdana" pitchFamily="34" charset="0"/>
              </a:rPr>
              <a:t>Tissue Engineering</a:t>
            </a:r>
          </a:p>
          <a:p>
            <a:pPr marL="342900" indent="-342900">
              <a:spcBef>
                <a:spcPct val="20000"/>
              </a:spcBef>
              <a:buFontTx/>
              <a:buChar char="•"/>
            </a:pPr>
            <a:r>
              <a:rPr lang="en-US" sz="1600" b="1">
                <a:solidFill>
                  <a:srgbClr val="2F01A3"/>
                </a:solidFill>
                <a:latin typeface="Verdana" pitchFamily="34" charset="0"/>
              </a:rPr>
              <a:t>Cellular and molecular biology</a:t>
            </a:r>
          </a:p>
          <a:p>
            <a:pPr marL="342900" indent="-342900">
              <a:spcBef>
                <a:spcPct val="20000"/>
              </a:spcBef>
              <a:buFontTx/>
              <a:buChar char="•"/>
            </a:pPr>
            <a:r>
              <a:rPr lang="en-US" sz="1600" b="1">
                <a:solidFill>
                  <a:srgbClr val="2F01A3"/>
                </a:solidFill>
                <a:latin typeface="Verdana" pitchFamily="34" charset="0"/>
              </a:rPr>
              <a:t>Biometrics </a:t>
            </a:r>
          </a:p>
          <a:p>
            <a:pPr marL="342900" indent="-342900">
              <a:spcBef>
                <a:spcPct val="20000"/>
              </a:spcBef>
              <a:buFontTx/>
              <a:buChar char="•"/>
            </a:pPr>
            <a:r>
              <a:rPr lang="en-US" sz="1600" b="1">
                <a:solidFill>
                  <a:srgbClr val="2F01A3"/>
                </a:solidFill>
                <a:latin typeface="Verdana" pitchFamily="34" charset="0"/>
              </a:rPr>
              <a:t>Biomechanics </a:t>
            </a:r>
          </a:p>
          <a:p>
            <a:pPr marL="342900" indent="-342900">
              <a:spcBef>
                <a:spcPct val="20000"/>
              </a:spcBef>
              <a:buFontTx/>
              <a:buChar char="•"/>
            </a:pPr>
            <a:r>
              <a:rPr lang="en-US" sz="1600" b="1">
                <a:solidFill>
                  <a:srgbClr val="2F01A3"/>
                </a:solidFill>
                <a:latin typeface="Verdana" pitchFamily="34" charset="0"/>
              </a:rPr>
              <a:t>Biotechnology</a:t>
            </a:r>
          </a:p>
          <a:p>
            <a:pPr marL="342900" indent="-342900">
              <a:spcBef>
                <a:spcPct val="20000"/>
              </a:spcBef>
            </a:pPr>
            <a:endParaRPr lang="en-US" sz="2000" b="1">
              <a:solidFill>
                <a:srgbClr val="2F01A3"/>
              </a:solidFill>
              <a:latin typeface="Verdana" pitchFamily="34" charset="0"/>
            </a:endParaRPr>
          </a:p>
        </p:txBody>
      </p:sp>
      <p:sp>
        <p:nvSpPr>
          <p:cNvPr id="22535" name="Slide Number Placeholder 2"/>
          <p:cNvSpPr>
            <a:spLocks noGrp="1"/>
          </p:cNvSpPr>
          <p:nvPr>
            <p:ph type="sldNum" sz="quarter" idx="10"/>
          </p:nvPr>
        </p:nvSpPr>
        <p:spPr>
          <a:xfrm>
            <a:off x="8534400" y="6324600"/>
            <a:ext cx="381000" cy="476250"/>
          </a:xfrm>
        </p:spPr>
        <p:txBody>
          <a:bodyPr/>
          <a:lstStyle/>
          <a:p>
            <a:fld id="{9EE7A9A9-7839-450F-980D-4F43492F8DDC}" type="slidenum">
              <a:rPr lang="en-US"/>
              <a:pPr/>
              <a:t>46</a:t>
            </a:fld>
            <a:endParaRPr lang="en-US"/>
          </a:p>
        </p:txBody>
      </p:sp>
      <p:sp>
        <p:nvSpPr>
          <p:cNvPr id="9"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a:t>MKT-SOB-SOE- 9-30-09</a:t>
            </a:r>
          </a:p>
        </p:txBody>
      </p:sp>
      <p:sp>
        <p:nvSpPr>
          <p:cNvPr id="31747" name="Slide Number Placeholder 4"/>
          <p:cNvSpPr>
            <a:spLocks noGrp="1"/>
          </p:cNvSpPr>
          <p:nvPr>
            <p:ph type="sldNum" sz="quarter" idx="11"/>
          </p:nvPr>
        </p:nvSpPr>
        <p:spPr>
          <a:noFill/>
        </p:spPr>
        <p:txBody>
          <a:bodyPr/>
          <a:lstStyle/>
          <a:p>
            <a:fld id="{A0AE1115-549B-4985-A291-ED3F78B48AFA}" type="slidenum">
              <a:rPr lang="en-US" smtClean="0"/>
              <a:pPr/>
              <a:t>47</a:t>
            </a:fld>
            <a:endParaRPr lang="en-US" smtClean="0"/>
          </a:p>
        </p:txBody>
      </p:sp>
      <p:sp>
        <p:nvSpPr>
          <p:cNvPr id="317476" name="Rectangle 36"/>
          <p:cNvSpPr>
            <a:spLocks noChangeArrowheads="1"/>
          </p:cNvSpPr>
          <p:nvPr/>
        </p:nvSpPr>
        <p:spPr bwMode="auto">
          <a:xfrm>
            <a:off x="0" y="1676400"/>
            <a:ext cx="8458200" cy="2514600"/>
          </a:xfrm>
          <a:prstGeom prst="rect">
            <a:avLst/>
          </a:prstGeom>
          <a:noFill/>
          <a:ln w="9525">
            <a:noFill/>
            <a:miter lim="800000"/>
            <a:headEnd/>
            <a:tailEnd/>
          </a:ln>
          <a:effectLst>
            <a:outerShdw dist="89803" dir="8100000" algn="ctr" rotWithShape="0">
              <a:schemeClr val="bg2">
                <a:alpha val="50000"/>
              </a:schemeClr>
            </a:outerShdw>
          </a:effectLst>
        </p:spPr>
        <p:txBody>
          <a:bodyPr anchor="ctr"/>
          <a:lstStyle/>
          <a:p>
            <a:pPr algn="ctr">
              <a:defRPr/>
            </a:pPr>
            <a:r>
              <a:rPr lang="en-US" sz="5400" i="1" kern="0" dirty="0">
                <a:solidFill>
                  <a:srgbClr val="542E82"/>
                </a:solidFill>
                <a:effectLst>
                  <a:outerShdw blurRad="38100" dist="38100" dir="2700000" algn="tl">
                    <a:srgbClr val="C0C0C0"/>
                  </a:outerShdw>
                </a:effectLst>
                <a:latin typeface="Verdana" pitchFamily="34" charset="0"/>
                <a:ea typeface="+mj-ea"/>
                <a:cs typeface="+mj-cs"/>
              </a:rPr>
              <a:t>Questions?</a:t>
            </a:r>
            <a:br>
              <a:rPr lang="en-US" sz="5400" i="1" kern="0" dirty="0">
                <a:solidFill>
                  <a:srgbClr val="542E82"/>
                </a:solidFill>
                <a:effectLst>
                  <a:outerShdw blurRad="38100" dist="38100" dir="2700000" algn="tl">
                    <a:srgbClr val="C0C0C0"/>
                  </a:outerShdw>
                </a:effectLst>
                <a:latin typeface="Verdana" pitchFamily="34" charset="0"/>
                <a:ea typeface="+mj-ea"/>
                <a:cs typeface="+mj-cs"/>
              </a:rPr>
            </a:br>
            <a:endParaRPr lang="en-US" sz="2400" b="1" kern="0" dirty="0">
              <a:solidFill>
                <a:srgbClr val="2F01A3"/>
              </a:solidFill>
              <a:effectLst>
                <a:outerShdw blurRad="38100" dist="38100" dir="2700000" algn="tl">
                  <a:srgbClr val="C0C0C0"/>
                </a:outerShdw>
              </a:effectLst>
              <a:latin typeface="+mj-lt"/>
              <a:ea typeface="+mj-ea"/>
              <a:cs typeface="+mj-cs"/>
            </a:endParaRPr>
          </a:p>
        </p:txBody>
      </p:sp>
      <p:sp>
        <p:nvSpPr>
          <p:cNvPr id="31749" name="Rectangle 37"/>
          <p:cNvSpPr>
            <a:spLocks noChangeArrowheads="1"/>
          </p:cNvSpPr>
          <p:nvPr/>
        </p:nvSpPr>
        <p:spPr bwMode="auto">
          <a:xfrm>
            <a:off x="0" y="304800"/>
            <a:ext cx="9144000" cy="714375"/>
          </a:xfrm>
          <a:prstGeom prst="rect">
            <a:avLst/>
          </a:prstGeom>
          <a:solidFill>
            <a:srgbClr val="99CCFF"/>
          </a:solidFill>
          <a:ln w="12700">
            <a:solidFill>
              <a:schemeClr val="tx1"/>
            </a:solidFill>
            <a:miter lim="800000"/>
            <a:headEnd/>
            <a:tailEnd/>
          </a:ln>
        </p:spPr>
        <p:txBody>
          <a:bodyPr anchor="ctr">
            <a:spAutoFit/>
          </a:bodyPr>
          <a:lstStyle/>
          <a:p>
            <a:pPr algn="ctr">
              <a:spcBef>
                <a:spcPct val="50000"/>
              </a:spcBef>
            </a:pPr>
            <a:r>
              <a:rPr lang="en-US" sz="4000" b="1">
                <a:solidFill>
                  <a:schemeClr val="bg1"/>
                </a:solidFill>
                <a:latin typeface="Times New Roman" pitchFamily="18" charset="0"/>
              </a:rPr>
              <a:t>Thank You</a:t>
            </a:r>
          </a:p>
        </p:txBody>
      </p:sp>
      <p:sp>
        <p:nvSpPr>
          <p:cNvPr id="31750" name="Line 38"/>
          <p:cNvSpPr>
            <a:spLocks noChangeShapeType="1"/>
          </p:cNvSpPr>
          <p:nvPr/>
        </p:nvSpPr>
        <p:spPr bwMode="auto">
          <a:xfrm>
            <a:off x="0" y="1562100"/>
            <a:ext cx="9144000" cy="0"/>
          </a:xfrm>
          <a:prstGeom prst="line">
            <a:avLst/>
          </a:prstGeom>
          <a:noFill/>
          <a:ln w="57150">
            <a:solidFill>
              <a:srgbClr val="680088"/>
            </a:solidFill>
            <a:round/>
            <a:headEnd/>
            <a:tailEnd/>
          </a:ln>
        </p:spPr>
        <p:txBody>
          <a:bodyPr>
            <a:spAutoFit/>
          </a:bodyPr>
          <a:lstStyle/>
          <a:p>
            <a:endParaRPr lang="en-US"/>
          </a:p>
        </p:txBody>
      </p:sp>
      <p:pic>
        <p:nvPicPr>
          <p:cNvPr id="31751" name="Picture 39" descr="UBlogo100x100"/>
          <p:cNvPicPr>
            <a:picLocks noChangeAspect="1" noChangeArrowheads="1"/>
          </p:cNvPicPr>
          <p:nvPr/>
        </p:nvPicPr>
        <p:blipFill>
          <a:blip r:embed="rId2" cstate="print"/>
          <a:srcRect/>
          <a:stretch>
            <a:fillRect/>
          </a:stretch>
        </p:blipFill>
        <p:spPr bwMode="auto">
          <a:xfrm>
            <a:off x="79375" y="79375"/>
            <a:ext cx="1063625" cy="1063625"/>
          </a:xfrm>
          <a:prstGeom prst="rect">
            <a:avLst/>
          </a:prstGeom>
          <a:noFill/>
          <a:ln w="9525">
            <a:noFill/>
            <a:miter lim="800000"/>
            <a:headEnd/>
            <a:tailEnd/>
          </a:ln>
        </p:spPr>
      </p:pic>
      <p:sp>
        <p:nvSpPr>
          <p:cNvPr id="72745" name="Rectangle 41"/>
          <p:cNvSpPr>
            <a:spLocks noChangeArrowheads="1"/>
          </p:cNvSpPr>
          <p:nvPr/>
        </p:nvSpPr>
        <p:spPr bwMode="auto">
          <a:xfrm>
            <a:off x="228600" y="4267200"/>
            <a:ext cx="8915400" cy="2336800"/>
          </a:xfrm>
          <a:prstGeom prst="rect">
            <a:avLst/>
          </a:prstGeom>
          <a:noFill/>
          <a:ln w="12700">
            <a:noFill/>
            <a:miter lim="800000"/>
            <a:headEnd/>
            <a:tailEnd/>
          </a:ln>
          <a:effectLst/>
        </p:spPr>
        <p:txBody>
          <a:bodyPr>
            <a:spAutoFit/>
          </a:bodyPr>
          <a:lstStyle/>
          <a:p>
            <a:pPr>
              <a:lnSpc>
                <a:spcPct val="60000"/>
              </a:lnSpc>
              <a:spcBef>
                <a:spcPct val="50000"/>
              </a:spcBef>
              <a:defRPr/>
            </a:pPr>
            <a:r>
              <a:rPr lang="en-US" b="1" dirty="0">
                <a:solidFill>
                  <a:srgbClr val="5A00BE"/>
                </a:solidFill>
                <a:effectLst>
                  <a:outerShdw blurRad="38100" dist="38100" dir="2700000" algn="tl">
                    <a:srgbClr val="C0C0C0"/>
                  </a:outerShdw>
                </a:effectLst>
                <a:latin typeface="Verdana" pitchFamily="34" charset="0"/>
                <a:cs typeface="+mn-cs"/>
              </a:rPr>
              <a:t>Contact:</a:t>
            </a:r>
          </a:p>
          <a:p>
            <a:pPr>
              <a:spcBef>
                <a:spcPct val="50000"/>
              </a:spcBef>
              <a:defRPr/>
            </a:pPr>
            <a:r>
              <a:rPr lang="en-US" b="1" dirty="0">
                <a:solidFill>
                  <a:srgbClr val="5A00BE"/>
                </a:solidFill>
                <a:effectLst>
                  <a:outerShdw blurRad="38100" dist="38100" dir="2700000" algn="tl">
                    <a:srgbClr val="C0C0C0"/>
                  </a:outerShdw>
                </a:effectLst>
                <a:latin typeface="Verdana" pitchFamily="34" charset="0"/>
                <a:cs typeface="+mn-cs"/>
              </a:rPr>
              <a:t>Dr. Gad J. Selig, PMP. COP </a:t>
            </a:r>
          </a:p>
          <a:p>
            <a:pPr>
              <a:spcBef>
                <a:spcPct val="50000"/>
              </a:spcBef>
              <a:defRPr/>
            </a:pPr>
            <a:r>
              <a:rPr lang="en-US" b="1" dirty="0">
                <a:solidFill>
                  <a:srgbClr val="5A00BE"/>
                </a:solidFill>
                <a:effectLst>
                  <a:outerShdw blurRad="38100" dist="38100" dir="2700000" algn="tl">
                    <a:srgbClr val="C0C0C0"/>
                  </a:outerShdw>
                </a:effectLst>
                <a:latin typeface="Verdana" pitchFamily="34" charset="0"/>
                <a:cs typeface="+mn-cs"/>
              </a:rPr>
              <a:t>Associate Dean, Business Development and Outreach,</a:t>
            </a:r>
          </a:p>
          <a:p>
            <a:pPr>
              <a:spcBef>
                <a:spcPct val="50000"/>
              </a:spcBef>
              <a:defRPr/>
            </a:pPr>
            <a:r>
              <a:rPr lang="en-US" b="1" dirty="0">
                <a:solidFill>
                  <a:srgbClr val="5A00BE"/>
                </a:solidFill>
                <a:effectLst>
                  <a:outerShdw blurRad="38100" dist="38100" dir="2700000" algn="tl">
                    <a:srgbClr val="C0C0C0"/>
                  </a:outerShdw>
                </a:effectLst>
                <a:latin typeface="Verdana" pitchFamily="34" charset="0"/>
                <a:cs typeface="+mn-cs"/>
              </a:rPr>
              <a:t>Graduate Studies and Research </a:t>
            </a:r>
            <a:r>
              <a:rPr lang="en-US" b="1" dirty="0">
                <a:solidFill>
                  <a:srgbClr val="5A00BE"/>
                </a:solidFill>
                <a:effectLst>
                  <a:outerShdw blurRad="38100" dist="38100" dir="2700000" algn="tl">
                    <a:srgbClr val="C0C0C0"/>
                  </a:outerShdw>
                </a:effectLst>
                <a:latin typeface="Verdana" pitchFamily="34" charset="0"/>
                <a:cs typeface="+mn-cs"/>
              </a:rPr>
              <a:t>Division  </a:t>
            </a:r>
            <a:endParaRPr lang="en-US" b="1" dirty="0">
              <a:solidFill>
                <a:srgbClr val="5A00BE"/>
              </a:solidFill>
              <a:effectLst>
                <a:outerShdw blurRad="38100" dist="38100" dir="2700000" algn="tl">
                  <a:srgbClr val="C0C0C0"/>
                </a:outerShdw>
              </a:effectLst>
              <a:latin typeface="Verdana" pitchFamily="34" charset="0"/>
              <a:cs typeface="+mn-cs"/>
            </a:endParaRPr>
          </a:p>
          <a:p>
            <a:pPr>
              <a:spcBef>
                <a:spcPct val="50000"/>
              </a:spcBef>
              <a:defRPr/>
            </a:pPr>
            <a:r>
              <a:rPr lang="en-US" b="1" dirty="0">
                <a:solidFill>
                  <a:srgbClr val="5A00BE"/>
                </a:solidFill>
                <a:effectLst>
                  <a:outerShdw blurRad="38100" dist="38100" dir="2700000" algn="tl">
                    <a:srgbClr val="C0C0C0"/>
                  </a:outerShdw>
                </a:effectLst>
                <a:latin typeface="Verdana" pitchFamily="34" charset="0"/>
                <a:cs typeface="+mn-cs"/>
              </a:rPr>
              <a:t>E-mail: </a:t>
            </a:r>
            <a:r>
              <a:rPr lang="en-US" b="1" dirty="0">
                <a:solidFill>
                  <a:srgbClr val="5A00BE"/>
                </a:solidFill>
                <a:effectLst>
                  <a:outerShdw blurRad="38100" dist="38100" dir="2700000" algn="tl">
                    <a:srgbClr val="C0C0C0"/>
                  </a:outerShdw>
                </a:effectLst>
                <a:latin typeface="Verdana" pitchFamily="34" charset="0"/>
                <a:cs typeface="+mn-cs"/>
                <a:hlinkClick r:id="rId3"/>
              </a:rPr>
              <a:t>gadselig@bridgeport.edu</a:t>
            </a:r>
            <a:endParaRPr lang="en-US" b="1" dirty="0">
              <a:solidFill>
                <a:srgbClr val="5A00BE"/>
              </a:solidFill>
              <a:effectLst>
                <a:outerShdw blurRad="38100" dist="38100" dir="2700000" algn="tl">
                  <a:srgbClr val="C0C0C0"/>
                </a:outerShdw>
              </a:effectLst>
              <a:latin typeface="Verdana" pitchFamily="34" charset="0"/>
              <a:cs typeface="+mn-cs"/>
            </a:endParaRPr>
          </a:p>
          <a:p>
            <a:pPr>
              <a:spcBef>
                <a:spcPct val="50000"/>
              </a:spcBef>
              <a:defRPr/>
            </a:pPr>
            <a:r>
              <a:rPr lang="en-US" b="1">
                <a:solidFill>
                  <a:srgbClr val="5A00BE"/>
                </a:solidFill>
                <a:effectLst>
                  <a:outerShdw blurRad="38100" dist="38100" dir="2700000" algn="tl">
                    <a:srgbClr val="C0C0C0"/>
                  </a:outerShdw>
                </a:effectLst>
                <a:latin typeface="Verdana" pitchFamily="34" charset="0"/>
                <a:cs typeface="+mn-cs"/>
              </a:rPr>
              <a:t>Telephone: 203-576-4870</a:t>
            </a:r>
            <a:endParaRPr lang="en-US" b="1" dirty="0">
              <a:solidFill>
                <a:srgbClr val="5A00BE"/>
              </a:solidFill>
              <a:effectLst>
                <a:outerShdw blurRad="38100" dist="38100" dir="2700000" algn="tl">
                  <a:srgbClr val="C0C0C0"/>
                </a:outerShdw>
              </a:effectLst>
              <a:latin typeface="Times New Roman" pitchFamily="18"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17476"/>
                                        </p:tgtEl>
                                        <p:attrNameLst>
                                          <p:attrName>style.visibility</p:attrName>
                                        </p:attrNameLst>
                                      </p:cBhvr>
                                      <p:to>
                                        <p:strVal val="visible"/>
                                      </p:to>
                                    </p:set>
                                    <p:anim calcmode="lin" valueType="num">
                                      <p:cBhvr>
                                        <p:cTn id="7" dur="500" fill="hold"/>
                                        <p:tgtEl>
                                          <p:spTgt spid="31747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1747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1747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1747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317476"/>
                                        </p:tgtEl>
                                      </p:cBhvr>
                                      <p:to x="150000" y="150000"/>
                                    </p:animScale>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grpId="2" nodeType="clickEffect">
                                  <p:stCondLst>
                                    <p:cond delay="0"/>
                                  </p:stCondLst>
                                  <p:childTnLst>
                                    <p:anim calcmode="lin" valueType="num">
                                      <p:cBhvr>
                                        <p:cTn id="18" dur="500" fill="hold"/>
                                        <p:tgtEl>
                                          <p:spTgt spid="317476"/>
                                        </p:tgtEl>
                                        <p:attrNameLst>
                                          <p:attrName>ppt_w</p:attrName>
                                        </p:attrNameLst>
                                      </p:cBhvr>
                                      <p:tavLst>
                                        <p:tav tm="0">
                                          <p:val>
                                            <p:strVal val="ppt_w"/>
                                          </p:val>
                                        </p:tav>
                                        <p:tav tm="100000">
                                          <p:val>
                                            <p:fltVal val="0"/>
                                          </p:val>
                                        </p:tav>
                                      </p:tavLst>
                                    </p:anim>
                                    <p:anim calcmode="lin" valueType="num">
                                      <p:cBhvr>
                                        <p:cTn id="19" dur="500" fill="hold"/>
                                        <p:tgtEl>
                                          <p:spTgt spid="317476"/>
                                        </p:tgtEl>
                                        <p:attrNameLst>
                                          <p:attrName>ppt_h</p:attrName>
                                        </p:attrNameLst>
                                      </p:cBhvr>
                                      <p:tavLst>
                                        <p:tav tm="0">
                                          <p:val>
                                            <p:strVal val="ppt_h"/>
                                          </p:val>
                                        </p:tav>
                                        <p:tav tm="100000">
                                          <p:val>
                                            <p:fltVal val="0"/>
                                          </p:val>
                                        </p:tav>
                                      </p:tavLst>
                                    </p:anim>
                                    <p:set>
                                      <p:cBhvr>
                                        <p:cTn id="20" dur="1" fill="hold">
                                          <p:stCondLst>
                                            <p:cond delay="499"/>
                                          </p:stCondLst>
                                        </p:cTn>
                                        <p:tgtEl>
                                          <p:spTgt spid="3174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6" grpId="0"/>
      <p:bldP spid="317476" grpId="1"/>
      <p:bldP spid="317476" grpId="2"/>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8" name="Rectangle 4"/>
          <p:cNvSpPr>
            <a:spLocks noGrp="1" noChangeArrowheads="1"/>
          </p:cNvSpPr>
          <p:nvPr>
            <p:ph type="title" idx="4294967295"/>
          </p:nvPr>
        </p:nvSpPr>
        <p:spPr>
          <a:xfrm>
            <a:off x="838200" y="228600"/>
            <a:ext cx="8229600" cy="1143000"/>
          </a:xfrm>
        </p:spPr>
        <p:txBody>
          <a:bodyPr/>
          <a:lstStyle/>
          <a:p>
            <a:pPr eaLnBrk="1" hangingPunct="1">
              <a:defRPr/>
            </a:pPr>
            <a:r>
              <a:rPr lang="en-US" sz="3600" b="1" dirty="0" smtClean="0">
                <a:solidFill>
                  <a:srgbClr val="7030A0"/>
                </a:solidFill>
                <a:effectLst>
                  <a:outerShdw blurRad="38100" dist="38100" dir="2700000" algn="tl">
                    <a:srgbClr val="C0C0C0"/>
                  </a:outerShdw>
                </a:effectLst>
                <a:latin typeface="Verdana" pitchFamily="34" charset="0"/>
              </a:rPr>
              <a:t>UB Schools</a:t>
            </a:r>
          </a:p>
        </p:txBody>
      </p:sp>
      <p:sp>
        <p:nvSpPr>
          <p:cNvPr id="7171" name="Rectangle 2"/>
          <p:cNvSpPr>
            <a:spLocks noChangeArrowheads="1"/>
          </p:cNvSpPr>
          <p:nvPr/>
        </p:nvSpPr>
        <p:spPr bwMode="auto">
          <a:xfrm>
            <a:off x="0" y="1524000"/>
            <a:ext cx="9144000" cy="5334000"/>
          </a:xfrm>
          <a:prstGeom prst="rect">
            <a:avLst/>
          </a:prstGeom>
          <a:noFill/>
          <a:ln w="12700">
            <a:noFill/>
            <a:miter lim="800000"/>
            <a:headEnd/>
            <a:tailEnd/>
          </a:ln>
        </p:spPr>
        <p:txBody>
          <a:bodyPr wrap="none" anchor="ctr">
            <a:spAutoFit/>
          </a:bodyPr>
          <a:lstStyle/>
          <a:p>
            <a:pPr>
              <a:spcBef>
                <a:spcPct val="50000"/>
              </a:spcBef>
            </a:pPr>
            <a:endParaRPr lang="en-US" sz="2000" b="1">
              <a:solidFill>
                <a:schemeClr val="bg1"/>
              </a:solidFill>
              <a:latin typeface="Times New Roman" pitchFamily="18" charset="0"/>
            </a:endParaRPr>
          </a:p>
        </p:txBody>
      </p:sp>
      <p:sp>
        <p:nvSpPr>
          <p:cNvPr id="7172" name="Line 5"/>
          <p:cNvSpPr>
            <a:spLocks noChangeShapeType="1"/>
          </p:cNvSpPr>
          <p:nvPr/>
        </p:nvSpPr>
        <p:spPr bwMode="auto">
          <a:xfrm>
            <a:off x="0" y="1371600"/>
            <a:ext cx="9144000" cy="0"/>
          </a:xfrm>
          <a:prstGeom prst="line">
            <a:avLst/>
          </a:prstGeom>
          <a:noFill/>
          <a:ln w="57150">
            <a:solidFill>
              <a:srgbClr val="680088"/>
            </a:solidFill>
            <a:round/>
            <a:headEnd/>
            <a:tailEnd/>
          </a:ln>
        </p:spPr>
        <p:txBody>
          <a:bodyPr>
            <a:spAutoFit/>
          </a:bodyPr>
          <a:lstStyle/>
          <a:p>
            <a:endParaRPr lang="en-US"/>
          </a:p>
        </p:txBody>
      </p:sp>
      <p:pic>
        <p:nvPicPr>
          <p:cNvPr id="7173" name="Picture 6" descr="UBlogo100x100"/>
          <p:cNvPicPr>
            <a:picLocks noChangeAspect="1" noChangeArrowheads="1"/>
          </p:cNvPicPr>
          <p:nvPr/>
        </p:nvPicPr>
        <p:blipFill>
          <a:blip r:embed="rId3" cstate="print"/>
          <a:srcRect/>
          <a:stretch>
            <a:fillRect/>
          </a:stretch>
        </p:blipFill>
        <p:spPr bwMode="auto">
          <a:xfrm>
            <a:off x="79375" y="231775"/>
            <a:ext cx="1063625" cy="1063625"/>
          </a:xfrm>
          <a:prstGeom prst="rect">
            <a:avLst/>
          </a:prstGeom>
          <a:noFill/>
          <a:ln w="9525">
            <a:noFill/>
            <a:miter lim="800000"/>
            <a:headEnd/>
            <a:tailEnd/>
          </a:ln>
        </p:spPr>
      </p:pic>
      <p:sp>
        <p:nvSpPr>
          <p:cNvPr id="7196" name="Slide Number Placeholder 2"/>
          <p:cNvSpPr>
            <a:spLocks noGrp="1"/>
          </p:cNvSpPr>
          <p:nvPr>
            <p:ph type="sldNum" sz="quarter" idx="10"/>
          </p:nvPr>
        </p:nvSpPr>
        <p:spPr>
          <a:xfrm>
            <a:off x="8534400" y="6324600"/>
            <a:ext cx="381000" cy="476250"/>
          </a:xfrm>
        </p:spPr>
        <p:txBody>
          <a:bodyPr/>
          <a:lstStyle/>
          <a:p>
            <a:fld id="{F71B6E15-34FE-4E47-B06C-D1894E0B5387}" type="slidenum">
              <a:rPr lang="en-US"/>
              <a:pPr/>
              <a:t>5</a:t>
            </a:fld>
            <a:endParaRPr lang="en-US"/>
          </a:p>
        </p:txBody>
      </p:sp>
      <p:sp>
        <p:nvSpPr>
          <p:cNvPr id="9"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graphicFrame>
        <p:nvGraphicFramePr>
          <p:cNvPr id="10" name="Group 123"/>
          <p:cNvGraphicFramePr>
            <a:graphicFrameLocks noGrp="1"/>
          </p:cNvGraphicFramePr>
          <p:nvPr/>
        </p:nvGraphicFramePr>
        <p:xfrm>
          <a:off x="76200" y="1487488"/>
          <a:ext cx="8991600" cy="4456431"/>
        </p:xfrm>
        <a:graphic>
          <a:graphicData uri="http://schemas.openxmlformats.org/drawingml/2006/table">
            <a:tbl>
              <a:tblPr/>
              <a:tblGrid>
                <a:gridCol w="2247900"/>
                <a:gridCol w="2247900"/>
                <a:gridCol w="2247900"/>
                <a:gridCol w="2247900"/>
              </a:tblGrid>
              <a:tr h="149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sz="2400" b="1" i="0" u="none" strike="noStrike" cap="none" normalizeH="0" baseline="0" smtClean="0">
                        <a:ln>
                          <a:noFill/>
                        </a:ln>
                        <a:solidFill>
                          <a:schemeClr val="tx1"/>
                        </a:solidFill>
                        <a:effectLst>
                          <a:outerShdw blurRad="38100" dist="38100" dir="2700000" algn="tl">
                            <a:srgbClr val="C0C0C0"/>
                          </a:outerShdw>
                        </a:effectLst>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smtClean="0">
                          <a:ln>
                            <a:noFill/>
                          </a:ln>
                          <a:solidFill>
                            <a:schemeClr val="tx1"/>
                          </a:solidFill>
                          <a:effectLst>
                            <a:outerShdw blurRad="38100" dist="38100" dir="2700000" algn="tl">
                              <a:srgbClr val="C0C0C0"/>
                            </a:outerShdw>
                          </a:effectLst>
                          <a:latin typeface="Cambria" pitchFamily="18" charset="0"/>
                          <a:cs typeface="Arial" pitchFamily="34" charset="0"/>
                        </a:rPr>
                        <a:t>School of Business</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sz="2400" b="1" i="0" u="none" strike="noStrike" cap="none" normalizeH="0" baseline="0" smtClean="0">
                        <a:ln>
                          <a:noFill/>
                        </a:ln>
                        <a:solidFill>
                          <a:schemeClr val="tx1"/>
                        </a:solidFill>
                        <a:effectLst>
                          <a:outerShdw blurRad="38100" dist="38100" dir="2700000" algn="tl">
                            <a:srgbClr val="C0C0C0"/>
                          </a:outerShdw>
                        </a:effectLst>
                        <a:latin typeface="Cambria" pitchFamily="18" charset="0"/>
                        <a:cs typeface="Arial" pitchFamily="34" charset="0"/>
                      </a:endParaRPr>
                    </a:p>
                  </a:txBody>
                  <a:tcPr anchor="ctr" horzOverflow="overflow">
                    <a:lnL w="28575" cap="flat" cmpd="sng" algn="ctr">
                      <a:solidFill>
                        <a:srgbClr val="2F01A3"/>
                      </a:solidFill>
                      <a:prstDash val="solid"/>
                      <a:round/>
                      <a:headEnd type="none" w="med" len="med"/>
                      <a:tailEnd type="none" w="med" len="med"/>
                    </a:lnL>
                    <a:lnR w="12700" cap="flat" cmpd="sng" algn="ctr">
                      <a:solidFill>
                        <a:srgbClr val="2F01A3"/>
                      </a:solidFill>
                      <a:prstDash val="solid"/>
                      <a:round/>
                      <a:headEnd type="none" w="med" len="med"/>
                      <a:tailEnd type="none" w="med" len="med"/>
                    </a:lnR>
                    <a:lnT w="28575" cap="flat" cmpd="sng" algn="ctr">
                      <a:solidFill>
                        <a:srgbClr val="2F01A3"/>
                      </a:solidFill>
                      <a:prstDash val="solid"/>
                      <a:round/>
                      <a:headEnd type="none" w="med" len="med"/>
                      <a:tailEnd type="none" w="med" len="med"/>
                    </a:lnT>
                    <a:lnB w="12700" cap="flat" cmpd="sng" algn="ctr">
                      <a:solidFill>
                        <a:srgbClr val="2F01A3"/>
                      </a:solidFill>
                      <a:prstDash val="solid"/>
                      <a:round/>
                      <a:headEnd type="none" w="med" len="med"/>
                      <a:tailEnd type="none" w="med" len="med"/>
                    </a:lnB>
                    <a:lnTlToBr>
                      <a:noFill/>
                    </a:lnTlToBr>
                    <a:lnBlToTr>
                      <a:noFill/>
                    </a:lnBlToTr>
                    <a:solidFill>
                      <a:srgbClr val="F8FB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smtClean="0">
                          <a:ln>
                            <a:noFill/>
                          </a:ln>
                          <a:solidFill>
                            <a:schemeClr val="tx1"/>
                          </a:solidFill>
                          <a:effectLst>
                            <a:outerShdw blurRad="38100" dist="38100" dir="2700000" algn="tl">
                              <a:srgbClr val="C0C0C0"/>
                            </a:outerShdw>
                          </a:effectLst>
                          <a:latin typeface="Cambria" pitchFamily="18" charset="0"/>
                          <a:cs typeface="Arial" pitchFamily="34" charset="0"/>
                        </a:rPr>
                        <a:t>School of Engineering</a:t>
                      </a:r>
                    </a:p>
                  </a:txBody>
                  <a:tcPr anchor="ctr" horzOverflow="overflow">
                    <a:lnL w="12700" cap="flat" cmpd="sng" algn="ctr">
                      <a:solidFill>
                        <a:srgbClr val="2F01A3"/>
                      </a:solidFill>
                      <a:prstDash val="solid"/>
                      <a:round/>
                      <a:headEnd type="none" w="med" len="med"/>
                      <a:tailEnd type="none" w="med" len="med"/>
                    </a:lnL>
                    <a:lnR w="12700" cap="flat" cmpd="sng" algn="ctr">
                      <a:solidFill>
                        <a:srgbClr val="2F01A3"/>
                      </a:solidFill>
                      <a:prstDash val="solid"/>
                      <a:round/>
                      <a:headEnd type="none" w="med" len="med"/>
                      <a:tailEnd type="none" w="med" len="med"/>
                    </a:lnR>
                    <a:lnT w="28575" cap="flat" cmpd="sng" algn="ctr">
                      <a:solidFill>
                        <a:srgbClr val="2F01A3"/>
                      </a:solidFill>
                      <a:prstDash val="solid"/>
                      <a:round/>
                      <a:headEnd type="none" w="med" len="med"/>
                      <a:tailEnd type="none" w="med" len="med"/>
                    </a:lnT>
                    <a:lnB w="12700" cap="flat" cmpd="sng" algn="ctr">
                      <a:solidFill>
                        <a:srgbClr val="2F01A3"/>
                      </a:solidFill>
                      <a:prstDash val="solid"/>
                      <a:round/>
                      <a:headEnd type="none" w="med" len="med"/>
                      <a:tailEnd type="none" w="med" len="med"/>
                    </a:lnB>
                    <a:lnTlToBr>
                      <a:noFill/>
                    </a:lnTlToBr>
                    <a:lnBlToTr>
                      <a:noFill/>
                    </a:lnBlToTr>
                    <a:solidFill>
                      <a:srgbClr val="F8FB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smtClean="0">
                          <a:ln>
                            <a:noFill/>
                          </a:ln>
                          <a:solidFill>
                            <a:schemeClr val="tx1"/>
                          </a:solidFill>
                          <a:effectLst>
                            <a:outerShdw blurRad="38100" dist="38100" dir="2700000" algn="tl">
                              <a:srgbClr val="C0C0C0"/>
                            </a:outerShdw>
                          </a:effectLst>
                          <a:latin typeface="Cambria" pitchFamily="18" charset="0"/>
                          <a:cs typeface="Arial" pitchFamily="34" charset="0"/>
                        </a:rPr>
                        <a:t>School of Design </a:t>
                      </a:r>
                    </a:p>
                  </a:txBody>
                  <a:tcPr anchor="ctr" horzOverflow="overflow">
                    <a:lnL w="12700" cap="flat" cmpd="sng" algn="ctr">
                      <a:solidFill>
                        <a:srgbClr val="2F01A3"/>
                      </a:solidFill>
                      <a:prstDash val="solid"/>
                      <a:round/>
                      <a:headEnd type="none" w="med" len="med"/>
                      <a:tailEnd type="none" w="med" len="med"/>
                    </a:lnL>
                    <a:lnR w="12700" cap="flat" cmpd="sng" algn="ctr">
                      <a:solidFill>
                        <a:srgbClr val="2F01A3"/>
                      </a:solidFill>
                      <a:prstDash val="solid"/>
                      <a:round/>
                      <a:headEnd type="none" w="med" len="med"/>
                      <a:tailEnd type="none" w="med" len="med"/>
                    </a:lnR>
                    <a:lnT w="28575" cap="flat" cmpd="sng" algn="ctr">
                      <a:solidFill>
                        <a:srgbClr val="2F01A3"/>
                      </a:solidFill>
                      <a:prstDash val="solid"/>
                      <a:round/>
                      <a:headEnd type="none" w="med" len="med"/>
                      <a:tailEnd type="none" w="med" len="med"/>
                    </a:lnT>
                    <a:lnB w="12700" cap="flat" cmpd="sng" algn="ctr">
                      <a:solidFill>
                        <a:srgbClr val="2F01A3"/>
                      </a:solidFill>
                      <a:prstDash val="solid"/>
                      <a:round/>
                      <a:headEnd type="none" w="med" len="med"/>
                      <a:tailEnd type="none" w="med" len="med"/>
                    </a:lnB>
                    <a:lnTlToBr>
                      <a:noFill/>
                    </a:lnTlToBr>
                    <a:lnBlToTr>
                      <a:noFill/>
                    </a:lnBlToTr>
                    <a:solidFill>
                      <a:srgbClr val="F8FB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smtClean="0">
                          <a:ln>
                            <a:noFill/>
                          </a:ln>
                          <a:solidFill>
                            <a:schemeClr val="tx1"/>
                          </a:solidFill>
                          <a:effectLst>
                            <a:outerShdw blurRad="38100" dist="38100" dir="2700000" algn="tl">
                              <a:srgbClr val="C0C0C0"/>
                            </a:outerShdw>
                          </a:effectLst>
                          <a:latin typeface="Cambria" pitchFamily="18" charset="0"/>
                          <a:cs typeface="Arial" pitchFamily="34" charset="0"/>
                        </a:rPr>
                        <a:t>School of Arts &amp; Sciences</a:t>
                      </a:r>
                    </a:p>
                  </a:txBody>
                  <a:tcPr anchor="ctr" horzOverflow="overflow">
                    <a:lnL w="12700" cap="flat" cmpd="sng" algn="ctr">
                      <a:solidFill>
                        <a:srgbClr val="2F01A3"/>
                      </a:solidFill>
                      <a:prstDash val="solid"/>
                      <a:round/>
                      <a:headEnd type="none" w="med" len="med"/>
                      <a:tailEnd type="none" w="med" len="med"/>
                    </a:lnL>
                    <a:lnR w="28575" cap="flat" cmpd="sng" algn="ctr">
                      <a:solidFill>
                        <a:srgbClr val="2F01A3"/>
                      </a:solidFill>
                      <a:prstDash val="solid"/>
                      <a:round/>
                      <a:headEnd type="none" w="med" len="med"/>
                      <a:tailEnd type="none" w="med" len="med"/>
                    </a:lnR>
                    <a:lnT w="28575" cap="flat" cmpd="sng" algn="ctr">
                      <a:solidFill>
                        <a:srgbClr val="2F01A3"/>
                      </a:solidFill>
                      <a:prstDash val="solid"/>
                      <a:round/>
                      <a:headEnd type="none" w="med" len="med"/>
                      <a:tailEnd type="none" w="med" len="med"/>
                    </a:lnT>
                    <a:lnB w="12700" cap="flat" cmpd="sng" algn="ctr">
                      <a:solidFill>
                        <a:srgbClr val="2F01A3"/>
                      </a:solidFill>
                      <a:prstDash val="solid"/>
                      <a:round/>
                      <a:headEnd type="none" w="med" len="med"/>
                      <a:tailEnd type="none" w="med" len="med"/>
                    </a:lnB>
                    <a:lnTlToBr>
                      <a:noFill/>
                    </a:lnTlToBr>
                    <a:lnBlToTr>
                      <a:noFill/>
                    </a:lnBlToTr>
                    <a:solidFill>
                      <a:schemeClr val="bg1"/>
                    </a:solidFill>
                  </a:tcPr>
                </a:tc>
              </a:tr>
              <a:tr h="1344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smtClean="0">
                          <a:ln>
                            <a:noFill/>
                          </a:ln>
                          <a:solidFill>
                            <a:schemeClr val="tx1"/>
                          </a:solidFill>
                          <a:effectLst>
                            <a:outerShdw blurRad="38100" dist="38100" dir="2700000" algn="tl">
                              <a:srgbClr val="C0C0C0"/>
                            </a:outerShdw>
                          </a:effectLst>
                          <a:latin typeface="Cambria" pitchFamily="18" charset="0"/>
                          <a:cs typeface="Arial" pitchFamily="34" charset="0"/>
                        </a:rPr>
                        <a:t>College of  Naturopathic Medicine</a:t>
                      </a:r>
                    </a:p>
                  </a:txBody>
                  <a:tcPr anchor="ctr" horzOverflow="overflow">
                    <a:lnL w="28575" cap="flat" cmpd="sng" algn="ctr">
                      <a:solidFill>
                        <a:srgbClr val="2F01A3"/>
                      </a:solidFill>
                      <a:prstDash val="solid"/>
                      <a:round/>
                      <a:headEnd type="none" w="med" len="med"/>
                      <a:tailEnd type="none" w="med" len="med"/>
                    </a:lnL>
                    <a:lnR w="12700" cap="flat" cmpd="sng" algn="ctr">
                      <a:solidFill>
                        <a:srgbClr val="2F01A3"/>
                      </a:solidFill>
                      <a:prstDash val="solid"/>
                      <a:round/>
                      <a:headEnd type="none" w="med" len="med"/>
                      <a:tailEnd type="none" w="med" len="med"/>
                    </a:lnR>
                    <a:lnT w="12700" cap="flat" cmpd="sng" algn="ctr">
                      <a:solidFill>
                        <a:srgbClr val="2F01A3"/>
                      </a:solidFill>
                      <a:prstDash val="solid"/>
                      <a:round/>
                      <a:headEnd type="none" w="med" len="med"/>
                      <a:tailEnd type="none" w="med" len="med"/>
                    </a:lnT>
                    <a:lnB w="12700" cap="flat" cmpd="sng" algn="ctr">
                      <a:solidFill>
                        <a:srgbClr val="2F0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smtClean="0">
                          <a:ln>
                            <a:noFill/>
                          </a:ln>
                          <a:solidFill>
                            <a:schemeClr val="tx1"/>
                          </a:solidFill>
                          <a:effectLst>
                            <a:outerShdw blurRad="38100" dist="38100" dir="2700000" algn="tl">
                              <a:srgbClr val="C0C0C0"/>
                            </a:outerShdw>
                          </a:effectLst>
                          <a:latin typeface="Cambria" pitchFamily="18" charset="0"/>
                          <a:cs typeface="Arial" pitchFamily="34" charset="0"/>
                        </a:rPr>
                        <a:t>Nutrition &amp; Acupuncture Institutes</a:t>
                      </a:r>
                    </a:p>
                  </a:txBody>
                  <a:tcPr anchor="ctr" horzOverflow="overflow">
                    <a:lnL w="12700" cap="flat" cmpd="sng" algn="ctr">
                      <a:solidFill>
                        <a:srgbClr val="2F01A3"/>
                      </a:solidFill>
                      <a:prstDash val="solid"/>
                      <a:round/>
                      <a:headEnd type="none" w="med" len="med"/>
                      <a:tailEnd type="none" w="med" len="med"/>
                    </a:lnL>
                    <a:lnR w="12700" cap="flat" cmpd="sng" algn="ctr">
                      <a:solidFill>
                        <a:srgbClr val="2F01A3"/>
                      </a:solidFill>
                      <a:prstDash val="solid"/>
                      <a:round/>
                      <a:headEnd type="none" w="med" len="med"/>
                      <a:tailEnd type="none" w="med" len="med"/>
                    </a:lnR>
                    <a:lnT w="12700" cap="flat" cmpd="sng" algn="ctr">
                      <a:solidFill>
                        <a:srgbClr val="2F01A3"/>
                      </a:solidFill>
                      <a:prstDash val="solid"/>
                      <a:round/>
                      <a:headEnd type="none" w="med" len="med"/>
                      <a:tailEnd type="none" w="med" len="med"/>
                    </a:lnT>
                    <a:lnB w="12700" cap="flat" cmpd="sng" algn="ctr">
                      <a:solidFill>
                        <a:srgbClr val="2F0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smtClean="0">
                          <a:ln>
                            <a:noFill/>
                          </a:ln>
                          <a:solidFill>
                            <a:schemeClr val="tx1"/>
                          </a:solidFill>
                          <a:effectLst>
                            <a:outerShdw blurRad="38100" dist="38100" dir="2700000" algn="tl">
                              <a:srgbClr val="C0C0C0"/>
                            </a:outerShdw>
                          </a:effectLst>
                          <a:latin typeface="Cambria" pitchFamily="18" charset="0"/>
                          <a:cs typeface="Arial" pitchFamily="34" charset="0"/>
                        </a:rPr>
                        <a:t>College of Chiropractic</a:t>
                      </a:r>
                    </a:p>
                  </a:txBody>
                  <a:tcPr anchor="ctr" horzOverflow="overflow">
                    <a:lnL w="12700" cap="flat" cmpd="sng" algn="ctr">
                      <a:solidFill>
                        <a:srgbClr val="2F01A3"/>
                      </a:solidFill>
                      <a:prstDash val="solid"/>
                      <a:round/>
                      <a:headEnd type="none" w="med" len="med"/>
                      <a:tailEnd type="none" w="med" len="med"/>
                    </a:lnL>
                    <a:lnR w="12700" cap="flat" cmpd="sng" algn="ctr">
                      <a:solidFill>
                        <a:srgbClr val="2F01A3"/>
                      </a:solidFill>
                      <a:prstDash val="solid"/>
                      <a:round/>
                      <a:headEnd type="none" w="med" len="med"/>
                      <a:tailEnd type="none" w="med" len="med"/>
                    </a:lnR>
                    <a:lnT w="12700" cap="flat" cmpd="sng" algn="ctr">
                      <a:solidFill>
                        <a:srgbClr val="2F01A3"/>
                      </a:solidFill>
                      <a:prstDash val="solid"/>
                      <a:round/>
                      <a:headEnd type="none" w="med" len="med"/>
                      <a:tailEnd type="none" w="med" len="med"/>
                    </a:lnT>
                    <a:lnB w="12700" cap="flat" cmpd="sng" algn="ctr">
                      <a:solidFill>
                        <a:srgbClr val="2F0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smtClean="0">
                          <a:ln>
                            <a:noFill/>
                          </a:ln>
                          <a:solidFill>
                            <a:schemeClr val="tx1"/>
                          </a:solidFill>
                          <a:effectLst>
                            <a:outerShdw blurRad="38100" dist="38100" dir="2700000" algn="tl">
                              <a:srgbClr val="C0C0C0"/>
                            </a:outerShdw>
                          </a:effectLst>
                          <a:latin typeface="Cambria" pitchFamily="18" charset="0"/>
                          <a:cs typeface="Arial" pitchFamily="34" charset="0"/>
                        </a:rPr>
                        <a:t>Fones School of Dental Hygiene</a:t>
                      </a:r>
                    </a:p>
                  </a:txBody>
                  <a:tcPr anchor="ctr" horzOverflow="overflow">
                    <a:lnL w="12700" cap="flat" cmpd="sng" algn="ctr">
                      <a:solidFill>
                        <a:srgbClr val="2F01A3"/>
                      </a:solidFill>
                      <a:prstDash val="solid"/>
                      <a:round/>
                      <a:headEnd type="none" w="med" len="med"/>
                      <a:tailEnd type="none" w="med" len="med"/>
                    </a:lnL>
                    <a:lnR w="28575" cap="flat" cmpd="sng" algn="ctr">
                      <a:solidFill>
                        <a:srgbClr val="2F01A3"/>
                      </a:solidFill>
                      <a:prstDash val="solid"/>
                      <a:round/>
                      <a:headEnd type="none" w="med" len="med"/>
                      <a:tailEnd type="none" w="med" len="med"/>
                    </a:lnR>
                    <a:lnT w="12700" cap="flat" cmpd="sng" algn="ctr">
                      <a:solidFill>
                        <a:srgbClr val="2F01A3"/>
                      </a:solidFill>
                      <a:prstDash val="solid"/>
                      <a:round/>
                      <a:headEnd type="none" w="med" len="med"/>
                      <a:tailEnd type="none" w="med" len="med"/>
                    </a:lnT>
                    <a:lnB w="12700" cap="flat" cmpd="sng" algn="ctr">
                      <a:solidFill>
                        <a:srgbClr val="2F01A3"/>
                      </a:solidFill>
                      <a:prstDash val="solid"/>
                      <a:round/>
                      <a:headEnd type="none" w="med" len="med"/>
                      <a:tailEnd type="none" w="med" len="med"/>
                    </a:lnB>
                    <a:lnTlToBr>
                      <a:noFill/>
                    </a:lnTlToBr>
                    <a:lnBlToTr>
                      <a:noFill/>
                    </a:lnBlToTr>
                    <a:noFill/>
                  </a:tcPr>
                </a:tc>
              </a:tr>
              <a:tr h="155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smtClean="0">
                          <a:ln>
                            <a:noFill/>
                          </a:ln>
                          <a:solidFill>
                            <a:schemeClr val="tx1"/>
                          </a:solidFill>
                          <a:effectLst>
                            <a:outerShdw blurRad="38100" dist="38100" dir="2700000" algn="tl">
                              <a:srgbClr val="C0C0C0"/>
                            </a:outerShdw>
                          </a:effectLst>
                          <a:latin typeface="Cambria" pitchFamily="18" charset="0"/>
                          <a:cs typeface="Arial" pitchFamily="34" charset="0"/>
                        </a:rPr>
                        <a:t>International College</a:t>
                      </a:r>
                    </a:p>
                  </a:txBody>
                  <a:tcPr anchor="ctr" horzOverflow="overflow">
                    <a:lnL w="28575" cap="flat" cmpd="sng" algn="ctr">
                      <a:solidFill>
                        <a:srgbClr val="2F01A3"/>
                      </a:solidFill>
                      <a:prstDash val="solid"/>
                      <a:round/>
                      <a:headEnd type="none" w="med" len="med"/>
                      <a:tailEnd type="none" w="med" len="med"/>
                    </a:lnL>
                    <a:lnR w="12700" cap="flat" cmpd="sng" algn="ctr">
                      <a:solidFill>
                        <a:srgbClr val="2F01A3"/>
                      </a:solidFill>
                      <a:prstDash val="solid"/>
                      <a:round/>
                      <a:headEnd type="none" w="med" len="med"/>
                      <a:tailEnd type="none" w="med" len="med"/>
                    </a:lnR>
                    <a:lnT w="12700" cap="flat" cmpd="sng" algn="ctr">
                      <a:solidFill>
                        <a:srgbClr val="2F01A3"/>
                      </a:solidFill>
                      <a:prstDash val="solid"/>
                      <a:round/>
                      <a:headEnd type="none" w="med" len="med"/>
                      <a:tailEnd type="none" w="med" len="med"/>
                    </a:lnT>
                    <a:lnB w="28575" cap="flat" cmpd="sng" algn="ctr">
                      <a:solidFill>
                        <a:srgbClr val="2F0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smtClean="0">
                          <a:ln>
                            <a:noFill/>
                          </a:ln>
                          <a:solidFill>
                            <a:schemeClr val="tx1"/>
                          </a:solidFill>
                          <a:effectLst>
                            <a:outerShdw blurRad="38100" dist="38100" dir="2700000" algn="tl">
                              <a:srgbClr val="C0C0C0"/>
                            </a:outerShdw>
                          </a:effectLst>
                          <a:latin typeface="Cambria" pitchFamily="18" charset="0"/>
                          <a:cs typeface="Arial" pitchFamily="34" charset="0"/>
                        </a:rPr>
                        <a:t>School of Continuing &amp; Professional Studies</a:t>
                      </a:r>
                    </a:p>
                  </a:txBody>
                  <a:tcPr anchor="ctr" horzOverflow="overflow">
                    <a:lnL w="12700" cap="flat" cmpd="sng" algn="ctr">
                      <a:solidFill>
                        <a:srgbClr val="2F01A3"/>
                      </a:solidFill>
                      <a:prstDash val="solid"/>
                      <a:round/>
                      <a:headEnd type="none" w="med" len="med"/>
                      <a:tailEnd type="none" w="med" len="med"/>
                    </a:lnL>
                    <a:lnR w="12700" cap="flat" cmpd="sng" algn="ctr">
                      <a:solidFill>
                        <a:srgbClr val="2F01A3"/>
                      </a:solidFill>
                      <a:prstDash val="solid"/>
                      <a:round/>
                      <a:headEnd type="none" w="med" len="med"/>
                      <a:tailEnd type="none" w="med" len="med"/>
                    </a:lnR>
                    <a:lnT w="12700" cap="flat" cmpd="sng" algn="ctr">
                      <a:solidFill>
                        <a:srgbClr val="2F01A3"/>
                      </a:solidFill>
                      <a:prstDash val="solid"/>
                      <a:round/>
                      <a:headEnd type="none" w="med" len="med"/>
                      <a:tailEnd type="none" w="med" len="med"/>
                    </a:lnT>
                    <a:lnB w="28575" cap="flat" cmpd="sng" algn="ctr">
                      <a:solidFill>
                        <a:srgbClr val="2F0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smtClean="0">
                          <a:ln>
                            <a:noFill/>
                          </a:ln>
                          <a:solidFill>
                            <a:schemeClr val="tx1"/>
                          </a:solidFill>
                          <a:effectLst>
                            <a:outerShdw blurRad="38100" dist="38100" dir="2700000" algn="tl">
                              <a:srgbClr val="C0C0C0"/>
                            </a:outerShdw>
                          </a:effectLst>
                          <a:latin typeface="Cambria" pitchFamily="18" charset="0"/>
                          <a:cs typeface="Arial" pitchFamily="34" charset="0"/>
                        </a:rPr>
                        <a:t>School of Education &amp; Human Resources</a:t>
                      </a:r>
                    </a:p>
                  </a:txBody>
                  <a:tcPr anchor="ctr" horzOverflow="overflow">
                    <a:lnL w="12700" cap="flat" cmpd="sng" algn="ctr">
                      <a:solidFill>
                        <a:srgbClr val="2F01A3"/>
                      </a:solidFill>
                      <a:prstDash val="solid"/>
                      <a:round/>
                      <a:headEnd type="none" w="med" len="med"/>
                      <a:tailEnd type="none" w="med" len="med"/>
                    </a:lnL>
                    <a:lnR w="12700" cap="flat" cmpd="sng" algn="ctr">
                      <a:solidFill>
                        <a:srgbClr val="2F01A3"/>
                      </a:solidFill>
                      <a:prstDash val="solid"/>
                      <a:round/>
                      <a:headEnd type="none" w="med" len="med"/>
                      <a:tailEnd type="none" w="med" len="med"/>
                    </a:lnR>
                    <a:lnT w="12700" cap="flat" cmpd="sng" algn="ctr">
                      <a:solidFill>
                        <a:srgbClr val="2F01A3"/>
                      </a:solidFill>
                      <a:prstDash val="solid"/>
                      <a:round/>
                      <a:headEnd type="none" w="med" len="med"/>
                      <a:tailEnd type="none" w="med" len="med"/>
                    </a:lnT>
                    <a:lnB w="28575" cap="flat" cmpd="sng" algn="ctr">
                      <a:solidFill>
                        <a:srgbClr val="2F01A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smtClean="0">
                          <a:ln>
                            <a:noFill/>
                          </a:ln>
                          <a:solidFill>
                            <a:schemeClr val="tx1"/>
                          </a:solidFill>
                          <a:effectLst>
                            <a:outerShdw blurRad="38100" dist="38100" dir="2700000" algn="tl">
                              <a:srgbClr val="C0C0C0"/>
                            </a:outerShdw>
                          </a:effectLst>
                          <a:latin typeface="Cambria" pitchFamily="18" charset="0"/>
                          <a:cs typeface="Arial" pitchFamily="34" charset="0"/>
                        </a:rPr>
                        <a:t>ELI – English Language Institute</a:t>
                      </a:r>
                    </a:p>
                  </a:txBody>
                  <a:tcPr anchor="ctr" horzOverflow="overflow">
                    <a:lnL w="12700" cap="flat" cmpd="sng" algn="ctr">
                      <a:solidFill>
                        <a:srgbClr val="2F01A3"/>
                      </a:solidFill>
                      <a:prstDash val="solid"/>
                      <a:round/>
                      <a:headEnd type="none" w="med" len="med"/>
                      <a:tailEnd type="none" w="med" len="med"/>
                    </a:lnL>
                    <a:lnR w="28575" cap="flat" cmpd="sng" algn="ctr">
                      <a:solidFill>
                        <a:srgbClr val="2F01A3"/>
                      </a:solidFill>
                      <a:prstDash val="solid"/>
                      <a:round/>
                      <a:headEnd type="none" w="med" len="med"/>
                      <a:tailEnd type="none" w="med" len="med"/>
                    </a:lnR>
                    <a:lnT w="12700" cap="flat" cmpd="sng" algn="ctr">
                      <a:solidFill>
                        <a:srgbClr val="2F01A3"/>
                      </a:solidFill>
                      <a:prstDash val="solid"/>
                      <a:round/>
                      <a:headEnd type="none" w="med" len="med"/>
                      <a:tailEnd type="none" w="med" len="med"/>
                    </a:lnT>
                    <a:lnB w="28575" cap="flat" cmpd="sng" algn="ctr">
                      <a:solidFill>
                        <a:srgbClr val="2F01A3"/>
                      </a:solidFill>
                      <a:prstDash val="solid"/>
                      <a:round/>
                      <a:headEnd type="none" w="med" len="med"/>
                      <a:tailEnd type="none" w="med" len="med"/>
                    </a:lnB>
                    <a:lnTlToBr>
                      <a:noFill/>
                    </a:lnTlToBr>
                    <a:lnBlToTr>
                      <a:noFill/>
                    </a:lnBlToTr>
                    <a:noFill/>
                  </a:tcPr>
                </a:tc>
              </a:tr>
            </a:tbl>
          </a:graphicData>
        </a:graphic>
      </p:graphicFrame>
      <p:sp>
        <p:nvSpPr>
          <p:cNvPr id="12" name="Rectangle 11"/>
          <p:cNvSpPr/>
          <p:nvPr/>
        </p:nvSpPr>
        <p:spPr>
          <a:xfrm>
            <a:off x="0" y="6156325"/>
            <a:ext cx="8839200" cy="3968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300" dirty="0">
                <a:solidFill>
                  <a:schemeClr val="tx1"/>
                </a:solidFill>
                <a:latin typeface="+mj-lt"/>
              </a:rPr>
              <a:t>* In Process – Physicians Assistant Program with St. Vincent’s Medical Center &amp; Pre-</a:t>
            </a:r>
            <a:r>
              <a:rPr lang="en-US" sz="1300" dirty="0" err="1">
                <a:solidFill>
                  <a:schemeClr val="tx1"/>
                </a:solidFill>
                <a:latin typeface="+mj-lt"/>
              </a:rPr>
              <a:t>Pharma</a:t>
            </a:r>
            <a:r>
              <a:rPr lang="en-US" sz="1300" dirty="0">
                <a:solidFill>
                  <a:schemeClr val="tx1"/>
                </a:solidFill>
                <a:latin typeface="+mj-lt"/>
              </a:rPr>
              <a:t> with  University of Connecticut.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2" cstate="print"/>
          <a:srcRect/>
          <a:stretch>
            <a:fillRect/>
          </a:stretch>
        </p:blipFill>
        <p:spPr bwMode="auto">
          <a:xfrm>
            <a:off x="8077200" y="4572000"/>
            <a:ext cx="762000" cy="990600"/>
          </a:xfrm>
          <a:prstGeom prst="rect">
            <a:avLst/>
          </a:prstGeom>
          <a:noFill/>
          <a:ln w="9525">
            <a:noFill/>
            <a:miter lim="800000"/>
            <a:headEnd/>
            <a:tailEnd/>
          </a:ln>
        </p:spPr>
      </p:pic>
      <p:sp>
        <p:nvSpPr>
          <p:cNvPr id="2" name="Title 1"/>
          <p:cNvSpPr>
            <a:spLocks noGrp="1"/>
          </p:cNvSpPr>
          <p:nvPr>
            <p:ph type="title"/>
          </p:nvPr>
        </p:nvSpPr>
        <p:spPr>
          <a:xfrm>
            <a:off x="457200" y="152400"/>
            <a:ext cx="8229600" cy="1295400"/>
          </a:xfrm>
        </p:spPr>
        <p:txBody>
          <a:bodyPr>
            <a:normAutofit/>
          </a:bodyPr>
          <a:lstStyle/>
          <a:p>
            <a:pPr eaLnBrk="1" hangingPunct="1"/>
            <a:r>
              <a:rPr lang="en-US" sz="3600" b="1" smtClean="0">
                <a:solidFill>
                  <a:srgbClr val="7030A0"/>
                </a:solidFill>
                <a:effectLst>
                  <a:outerShdw blurRad="38100" dist="38100" dir="2700000" algn="tl">
                    <a:srgbClr val="C0C0C0"/>
                  </a:outerShdw>
                </a:effectLst>
                <a:latin typeface="Verdana" pitchFamily="34" charset="0"/>
                <a:ea typeface="Verdana" pitchFamily="34" charset="0"/>
                <a:cs typeface="Verdana" pitchFamily="34" charset="0"/>
              </a:rPr>
              <a:t>Accreditations</a:t>
            </a:r>
            <a:endParaRPr lang="en-US" sz="3600" b="1" smtClean="0">
              <a:solidFill>
                <a:srgbClr val="7030A0"/>
              </a:solidFill>
              <a:effectLst>
                <a:outerShdw blurRad="38100" dist="38100" dir="2700000" algn="tl">
                  <a:srgbClr val="C0C0C0"/>
                </a:outerShdw>
              </a:effectLst>
              <a:latin typeface="Times New Roman" pitchFamily="18" charset="0"/>
              <a:cs typeface="Times New Roman" pitchFamily="18" charset="0"/>
            </a:endParaRPr>
          </a:p>
        </p:txBody>
      </p:sp>
      <p:sp>
        <p:nvSpPr>
          <p:cNvPr id="8196" name="Content Placeholder 2"/>
          <p:cNvSpPr>
            <a:spLocks noGrp="1"/>
          </p:cNvSpPr>
          <p:nvPr>
            <p:ph idx="1"/>
          </p:nvPr>
        </p:nvSpPr>
        <p:spPr>
          <a:xfrm>
            <a:off x="381000" y="1600200"/>
            <a:ext cx="8534400" cy="4724400"/>
          </a:xfrm>
        </p:spPr>
        <p:txBody>
          <a:bodyPr/>
          <a:lstStyle/>
          <a:p>
            <a:pPr eaLnBrk="1" hangingPunct="1">
              <a:spcBef>
                <a:spcPts val="1200"/>
              </a:spcBef>
              <a:buFont typeface="Wingdings" pitchFamily="2" charset="2"/>
              <a:buChar char="Ø"/>
            </a:pPr>
            <a:r>
              <a:rPr lang="en-US" sz="1800" b="1" smtClean="0">
                <a:solidFill>
                  <a:srgbClr val="5A00BE"/>
                </a:solidFill>
                <a:latin typeface="Verdana" pitchFamily="34" charset="0"/>
                <a:ea typeface="Verdana" pitchFamily="34" charset="0"/>
                <a:cs typeface="Verdana" pitchFamily="34" charset="0"/>
              </a:rPr>
              <a:t>The University of Bridgeport is fully accredited by the New England Association of Schools and Colleges</a:t>
            </a:r>
          </a:p>
          <a:p>
            <a:pPr eaLnBrk="1" hangingPunct="1">
              <a:spcBef>
                <a:spcPts val="1200"/>
              </a:spcBef>
              <a:buFont typeface="Wingdings" pitchFamily="2" charset="2"/>
              <a:buChar char="Ø"/>
            </a:pPr>
            <a:endParaRPr lang="en-US" sz="1800" b="1" smtClean="0">
              <a:solidFill>
                <a:srgbClr val="5A00BE"/>
              </a:solidFill>
              <a:latin typeface="Verdana" pitchFamily="34" charset="0"/>
              <a:ea typeface="Verdana" pitchFamily="34" charset="0"/>
              <a:cs typeface="Verdana" pitchFamily="34" charset="0"/>
            </a:endParaRPr>
          </a:p>
          <a:p>
            <a:pPr eaLnBrk="1" hangingPunct="1">
              <a:spcBef>
                <a:spcPts val="1200"/>
              </a:spcBef>
              <a:buFont typeface="Wingdings" pitchFamily="2" charset="2"/>
              <a:buChar char="Ø"/>
            </a:pPr>
            <a:endParaRPr lang="en-US" sz="1800" b="1" smtClean="0">
              <a:solidFill>
                <a:srgbClr val="5A00BE"/>
              </a:solidFill>
              <a:latin typeface="Verdana" pitchFamily="34" charset="0"/>
              <a:ea typeface="Verdana" pitchFamily="34" charset="0"/>
              <a:cs typeface="Verdana" pitchFamily="34" charset="0"/>
            </a:endParaRPr>
          </a:p>
          <a:p>
            <a:pPr eaLnBrk="1" hangingPunct="1">
              <a:spcBef>
                <a:spcPts val="1200"/>
              </a:spcBef>
              <a:buFont typeface="Wingdings" pitchFamily="2" charset="2"/>
              <a:buChar char="Ø"/>
            </a:pPr>
            <a:r>
              <a:rPr lang="en-US" sz="1800" b="1" smtClean="0">
                <a:solidFill>
                  <a:srgbClr val="5A00BE"/>
                </a:solidFill>
                <a:latin typeface="Verdana" pitchFamily="34" charset="0"/>
                <a:ea typeface="Verdana" pitchFamily="34" charset="0"/>
                <a:cs typeface="Verdana" pitchFamily="34" charset="0"/>
              </a:rPr>
              <a:t>The University is also accredited by the Board of Governors of the Connecticut Department of Higher Education</a:t>
            </a:r>
          </a:p>
          <a:p>
            <a:pPr eaLnBrk="1" hangingPunct="1">
              <a:spcBef>
                <a:spcPts val="1200"/>
              </a:spcBef>
              <a:buFontTx/>
              <a:buNone/>
            </a:pPr>
            <a:endParaRPr lang="en-US" sz="1800" b="1" smtClean="0">
              <a:solidFill>
                <a:srgbClr val="5A00BE"/>
              </a:solidFill>
              <a:latin typeface="Verdana" pitchFamily="34" charset="0"/>
              <a:ea typeface="Verdana" pitchFamily="34" charset="0"/>
              <a:cs typeface="Verdana" pitchFamily="34" charset="0"/>
            </a:endParaRPr>
          </a:p>
          <a:p>
            <a:pPr eaLnBrk="1" hangingPunct="1">
              <a:spcBef>
                <a:spcPts val="1200"/>
              </a:spcBef>
              <a:buFontTx/>
              <a:buNone/>
            </a:pPr>
            <a:endParaRPr lang="en-US" sz="1800" b="1" smtClean="0">
              <a:solidFill>
                <a:srgbClr val="5A00BE"/>
              </a:solidFill>
              <a:latin typeface="Verdana" pitchFamily="34" charset="0"/>
              <a:ea typeface="Verdana" pitchFamily="34" charset="0"/>
              <a:cs typeface="Verdana" pitchFamily="34" charset="0"/>
            </a:endParaRPr>
          </a:p>
          <a:p>
            <a:pPr eaLnBrk="1" hangingPunct="1">
              <a:spcBef>
                <a:spcPts val="1200"/>
              </a:spcBef>
              <a:buFont typeface="Wingdings" pitchFamily="2" charset="2"/>
              <a:buChar char="Ø"/>
            </a:pPr>
            <a:r>
              <a:rPr lang="en-US" sz="1800" b="1" smtClean="0">
                <a:solidFill>
                  <a:srgbClr val="5A00BE"/>
                </a:solidFill>
                <a:latin typeface="Verdana" pitchFamily="34" charset="0"/>
                <a:ea typeface="Verdana" pitchFamily="34" charset="0"/>
                <a:cs typeface="Verdana" pitchFamily="34" charset="0"/>
              </a:rPr>
              <a:t>The School of Business is accredited by the Association of Collegiate Business Schools and Programs (ACBSP)</a:t>
            </a:r>
          </a:p>
          <a:p>
            <a:pPr eaLnBrk="1" hangingPunct="1">
              <a:spcBef>
                <a:spcPts val="1200"/>
              </a:spcBef>
              <a:buFont typeface="Wingdings" pitchFamily="2" charset="2"/>
              <a:buChar char="Ø"/>
            </a:pPr>
            <a:endParaRPr lang="en-US" sz="1800" b="1" smtClean="0">
              <a:solidFill>
                <a:srgbClr val="5A00BE"/>
              </a:solidFill>
              <a:latin typeface="Verdana" pitchFamily="34" charset="0"/>
              <a:ea typeface="Verdana" pitchFamily="34" charset="0"/>
              <a:cs typeface="Verdana" pitchFamily="34" charset="0"/>
            </a:endParaRPr>
          </a:p>
          <a:p>
            <a:pPr eaLnBrk="1" hangingPunct="1">
              <a:spcBef>
                <a:spcPts val="1200"/>
              </a:spcBef>
              <a:buFont typeface="Wingdings" pitchFamily="2" charset="2"/>
              <a:buChar char="Ø"/>
            </a:pPr>
            <a:r>
              <a:rPr lang="en-US" sz="1800" b="1" smtClean="0">
                <a:solidFill>
                  <a:srgbClr val="5A00BE"/>
                </a:solidFill>
                <a:latin typeface="Verdana" pitchFamily="34" charset="0"/>
                <a:ea typeface="Verdana" pitchFamily="34" charset="0"/>
                <a:cs typeface="Verdana" pitchFamily="34" charset="0"/>
              </a:rPr>
              <a:t>The School of Engineering is accredited by the Accreditation Board for Engineering and Technology (ABET)</a:t>
            </a:r>
          </a:p>
        </p:txBody>
      </p:sp>
      <p:pic>
        <p:nvPicPr>
          <p:cNvPr id="8197" name="Picture 6" descr="UBlogo100x100"/>
          <p:cNvPicPr>
            <a:picLocks noChangeAspect="1" noChangeArrowheads="1"/>
          </p:cNvPicPr>
          <p:nvPr/>
        </p:nvPicPr>
        <p:blipFill>
          <a:blip r:embed="rId3" cstate="print"/>
          <a:srcRect/>
          <a:stretch>
            <a:fillRect/>
          </a:stretch>
        </p:blipFill>
        <p:spPr bwMode="auto">
          <a:xfrm>
            <a:off x="152400" y="152400"/>
            <a:ext cx="1063625" cy="1063625"/>
          </a:xfrm>
          <a:prstGeom prst="rect">
            <a:avLst/>
          </a:prstGeom>
          <a:noFill/>
          <a:ln w="9525">
            <a:noFill/>
            <a:miter lim="800000"/>
            <a:headEnd/>
            <a:tailEnd/>
          </a:ln>
        </p:spPr>
      </p:pic>
      <p:pic>
        <p:nvPicPr>
          <p:cNvPr id="8198" name="Picture 5" descr="Y:\International Admissions\mainbg_sig.gif"/>
          <p:cNvPicPr>
            <a:picLocks noChangeAspect="1" noChangeArrowheads="1"/>
          </p:cNvPicPr>
          <p:nvPr/>
        </p:nvPicPr>
        <p:blipFill>
          <a:blip r:embed="rId4" cstate="print"/>
          <a:srcRect/>
          <a:stretch>
            <a:fillRect/>
          </a:stretch>
        </p:blipFill>
        <p:spPr bwMode="auto">
          <a:xfrm>
            <a:off x="6172200" y="3943350"/>
            <a:ext cx="942975" cy="628650"/>
          </a:xfrm>
          <a:prstGeom prst="rect">
            <a:avLst/>
          </a:prstGeom>
          <a:noFill/>
          <a:ln w="9525">
            <a:noFill/>
            <a:miter lim="800000"/>
            <a:headEnd/>
            <a:tailEnd/>
          </a:ln>
        </p:spPr>
      </p:pic>
      <p:pic>
        <p:nvPicPr>
          <p:cNvPr id="8199" name="Picture 8" descr="Y:\International Admissions\neasc_main_logo.jpg"/>
          <p:cNvPicPr>
            <a:picLocks noChangeAspect="1" noChangeArrowheads="1"/>
          </p:cNvPicPr>
          <p:nvPr/>
        </p:nvPicPr>
        <p:blipFill>
          <a:blip r:embed="rId5" cstate="print"/>
          <a:srcRect/>
          <a:stretch>
            <a:fillRect/>
          </a:stretch>
        </p:blipFill>
        <p:spPr bwMode="auto">
          <a:xfrm>
            <a:off x="5257800" y="2343150"/>
            <a:ext cx="2971800" cy="704850"/>
          </a:xfrm>
          <a:prstGeom prst="rect">
            <a:avLst/>
          </a:prstGeom>
          <a:noFill/>
          <a:ln w="9525">
            <a:noFill/>
            <a:miter lim="800000"/>
            <a:headEnd/>
            <a:tailEnd/>
          </a:ln>
        </p:spPr>
      </p:pic>
      <p:sp>
        <p:nvSpPr>
          <p:cNvPr id="8200" name="Line 6"/>
          <p:cNvSpPr>
            <a:spLocks noChangeShapeType="1"/>
          </p:cNvSpPr>
          <p:nvPr/>
        </p:nvSpPr>
        <p:spPr bwMode="auto">
          <a:xfrm>
            <a:off x="0" y="1295400"/>
            <a:ext cx="9144000" cy="0"/>
          </a:xfrm>
          <a:prstGeom prst="line">
            <a:avLst/>
          </a:prstGeom>
          <a:noFill/>
          <a:ln w="57150">
            <a:solidFill>
              <a:srgbClr val="680088"/>
            </a:solidFill>
            <a:round/>
            <a:headEnd/>
            <a:tailEnd/>
          </a:ln>
        </p:spPr>
        <p:txBody>
          <a:bodyPr>
            <a:spAutoFit/>
          </a:bodyPr>
          <a:lstStyle/>
          <a:p>
            <a:endParaRPr lang="en-US"/>
          </a:p>
        </p:txBody>
      </p:sp>
      <p:pic>
        <p:nvPicPr>
          <p:cNvPr id="8201" name="Picture 10" descr="abet_logo.jpg"/>
          <p:cNvPicPr>
            <a:picLocks noChangeAspect="1"/>
          </p:cNvPicPr>
          <p:nvPr/>
        </p:nvPicPr>
        <p:blipFill>
          <a:blip r:embed="rId6" cstate="print"/>
          <a:srcRect/>
          <a:stretch>
            <a:fillRect/>
          </a:stretch>
        </p:blipFill>
        <p:spPr bwMode="auto">
          <a:xfrm>
            <a:off x="7543800" y="6248400"/>
            <a:ext cx="1143000" cy="403225"/>
          </a:xfrm>
          <a:prstGeom prst="rect">
            <a:avLst/>
          </a:prstGeom>
          <a:noFill/>
          <a:ln w="9525">
            <a:noFill/>
            <a:miter lim="800000"/>
            <a:headEnd/>
            <a:tailEnd/>
          </a:ln>
        </p:spPr>
      </p:pic>
      <p:sp>
        <p:nvSpPr>
          <p:cNvPr id="8202" name="Slide Number Placeholder 2"/>
          <p:cNvSpPr>
            <a:spLocks noGrp="1"/>
          </p:cNvSpPr>
          <p:nvPr>
            <p:ph type="sldNum" sz="quarter" idx="10"/>
          </p:nvPr>
        </p:nvSpPr>
        <p:spPr>
          <a:xfrm>
            <a:off x="8534400" y="6324600"/>
            <a:ext cx="381000" cy="476250"/>
          </a:xfrm>
        </p:spPr>
        <p:txBody>
          <a:bodyPr/>
          <a:lstStyle/>
          <a:p>
            <a:fld id="{0BF6E52D-9DDA-4E95-83A4-1EFDC894642E}" type="slidenum">
              <a:rPr lang="en-US"/>
              <a:pPr/>
              <a:t>6</a:t>
            </a:fld>
            <a:endParaRPr lang="en-US"/>
          </a:p>
        </p:txBody>
      </p:sp>
      <p:sp>
        <p:nvSpPr>
          <p:cNvPr id="13" name="Footer Placeholder 1"/>
          <p:cNvSpPr>
            <a:spLocks noGrp="1"/>
          </p:cNvSpPr>
          <p:nvPr>
            <p:ph type="ftr" sz="quarter" idx="11"/>
          </p:nvPr>
        </p:nvSpPr>
        <p:spPr>
          <a:xfrm>
            <a:off x="-228600" y="6553200"/>
            <a:ext cx="3124200" cy="333375"/>
          </a:xfrm>
        </p:spPr>
        <p:txBody>
          <a:bodyPr/>
          <a:lstStyle/>
          <a:p>
            <a:pPr>
              <a:defRPr/>
            </a:pPr>
            <a:r>
              <a:rPr lang="en-US" sz="1000" dirty="0" smtClean="0"/>
              <a:t>MKT-SOB-SOE &amp; IncUBator-Sobh-9.14.2010</a:t>
            </a:r>
            <a:endParaRPr lang="en-US" sz="10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p:cNvSpPr>
            <a:spLocks noGrp="1"/>
          </p:cNvSpPr>
          <p:nvPr>
            <p:ph type="ftr" sz="quarter" idx="11"/>
          </p:nvPr>
        </p:nvSpPr>
        <p:spPr>
          <a:xfrm>
            <a:off x="-304800" y="7896225"/>
            <a:ext cx="3124200" cy="333375"/>
          </a:xfrm>
        </p:spPr>
        <p:txBody>
          <a:bodyPr/>
          <a:lstStyle/>
          <a:p>
            <a:pPr>
              <a:defRPr/>
            </a:pPr>
            <a:r>
              <a:rPr lang="en-US" sz="1000"/>
              <a:t>MKT-SOB-SOE &amp; </a:t>
            </a:r>
            <a:r>
              <a:rPr lang="en-US" sz="1000" smtClean="0"/>
              <a:t>IncUBator-Sobh-9.14.2010</a:t>
            </a:r>
            <a:endParaRPr lang="en-US" sz="1000"/>
          </a:p>
        </p:txBody>
      </p:sp>
      <p:sp>
        <p:nvSpPr>
          <p:cNvPr id="9219" name="Line 103"/>
          <p:cNvSpPr>
            <a:spLocks noChangeShapeType="1"/>
          </p:cNvSpPr>
          <p:nvPr/>
        </p:nvSpPr>
        <p:spPr bwMode="auto">
          <a:xfrm>
            <a:off x="1468438" y="5100638"/>
            <a:ext cx="6832600" cy="0"/>
          </a:xfrm>
          <a:prstGeom prst="line">
            <a:avLst/>
          </a:prstGeom>
          <a:noFill/>
          <a:ln w="9525">
            <a:solidFill>
              <a:srgbClr val="C0C0C0"/>
            </a:solidFill>
            <a:round/>
            <a:headEnd/>
            <a:tailEnd/>
          </a:ln>
        </p:spPr>
        <p:txBody>
          <a:bodyPr/>
          <a:lstStyle/>
          <a:p>
            <a:endParaRPr lang="en-US"/>
          </a:p>
        </p:txBody>
      </p:sp>
      <p:sp>
        <p:nvSpPr>
          <p:cNvPr id="9220" name="Line 104"/>
          <p:cNvSpPr>
            <a:spLocks noChangeShapeType="1"/>
          </p:cNvSpPr>
          <p:nvPr/>
        </p:nvSpPr>
        <p:spPr bwMode="auto">
          <a:xfrm>
            <a:off x="1468438" y="4625975"/>
            <a:ext cx="6832600" cy="0"/>
          </a:xfrm>
          <a:prstGeom prst="line">
            <a:avLst/>
          </a:prstGeom>
          <a:noFill/>
          <a:ln w="9525">
            <a:solidFill>
              <a:srgbClr val="C0C0C0"/>
            </a:solidFill>
            <a:round/>
            <a:headEnd/>
            <a:tailEnd/>
          </a:ln>
        </p:spPr>
        <p:txBody>
          <a:bodyPr/>
          <a:lstStyle/>
          <a:p>
            <a:endParaRPr lang="en-US"/>
          </a:p>
        </p:txBody>
      </p:sp>
      <p:sp>
        <p:nvSpPr>
          <p:cNvPr id="9221" name="Line 105"/>
          <p:cNvSpPr>
            <a:spLocks noChangeShapeType="1"/>
          </p:cNvSpPr>
          <p:nvPr/>
        </p:nvSpPr>
        <p:spPr bwMode="auto">
          <a:xfrm>
            <a:off x="1468438" y="4149725"/>
            <a:ext cx="6832600" cy="0"/>
          </a:xfrm>
          <a:prstGeom prst="line">
            <a:avLst/>
          </a:prstGeom>
          <a:noFill/>
          <a:ln w="9525">
            <a:solidFill>
              <a:srgbClr val="C0C0C0"/>
            </a:solidFill>
            <a:round/>
            <a:headEnd/>
            <a:tailEnd/>
          </a:ln>
        </p:spPr>
        <p:txBody>
          <a:bodyPr/>
          <a:lstStyle/>
          <a:p>
            <a:endParaRPr lang="en-US"/>
          </a:p>
        </p:txBody>
      </p:sp>
      <p:sp>
        <p:nvSpPr>
          <p:cNvPr id="9222" name="Line 106"/>
          <p:cNvSpPr>
            <a:spLocks noChangeShapeType="1"/>
          </p:cNvSpPr>
          <p:nvPr/>
        </p:nvSpPr>
        <p:spPr bwMode="auto">
          <a:xfrm>
            <a:off x="1468438" y="3675063"/>
            <a:ext cx="6832600" cy="0"/>
          </a:xfrm>
          <a:prstGeom prst="line">
            <a:avLst/>
          </a:prstGeom>
          <a:noFill/>
          <a:ln w="9525">
            <a:solidFill>
              <a:srgbClr val="C0C0C0"/>
            </a:solidFill>
            <a:round/>
            <a:headEnd/>
            <a:tailEnd/>
          </a:ln>
        </p:spPr>
        <p:txBody>
          <a:bodyPr/>
          <a:lstStyle/>
          <a:p>
            <a:endParaRPr lang="en-US"/>
          </a:p>
        </p:txBody>
      </p:sp>
      <p:sp>
        <p:nvSpPr>
          <p:cNvPr id="9223" name="Line 107"/>
          <p:cNvSpPr>
            <a:spLocks noChangeShapeType="1"/>
          </p:cNvSpPr>
          <p:nvPr/>
        </p:nvSpPr>
        <p:spPr bwMode="auto">
          <a:xfrm>
            <a:off x="1468438" y="3200400"/>
            <a:ext cx="6832600" cy="0"/>
          </a:xfrm>
          <a:prstGeom prst="line">
            <a:avLst/>
          </a:prstGeom>
          <a:noFill/>
          <a:ln w="9525">
            <a:solidFill>
              <a:srgbClr val="C0C0C0"/>
            </a:solidFill>
            <a:round/>
            <a:headEnd/>
            <a:tailEnd/>
          </a:ln>
        </p:spPr>
        <p:txBody>
          <a:bodyPr/>
          <a:lstStyle/>
          <a:p>
            <a:endParaRPr lang="en-US"/>
          </a:p>
        </p:txBody>
      </p:sp>
      <p:sp>
        <p:nvSpPr>
          <p:cNvPr id="9224" name="Line 109"/>
          <p:cNvSpPr>
            <a:spLocks noChangeShapeType="1"/>
          </p:cNvSpPr>
          <p:nvPr/>
        </p:nvSpPr>
        <p:spPr bwMode="auto">
          <a:xfrm flipV="1">
            <a:off x="1477963" y="5554663"/>
            <a:ext cx="6842125" cy="7937"/>
          </a:xfrm>
          <a:prstGeom prst="line">
            <a:avLst/>
          </a:prstGeom>
          <a:noFill/>
          <a:ln w="9525">
            <a:solidFill>
              <a:srgbClr val="4D4D4D"/>
            </a:solidFill>
            <a:round/>
            <a:headEnd/>
            <a:tailEnd/>
          </a:ln>
        </p:spPr>
        <p:txBody>
          <a:bodyPr/>
          <a:lstStyle/>
          <a:p>
            <a:endParaRPr lang="en-US"/>
          </a:p>
        </p:txBody>
      </p:sp>
      <p:sp>
        <p:nvSpPr>
          <p:cNvPr id="9225" name="Text Box 114"/>
          <p:cNvSpPr txBox="1">
            <a:spLocks noChangeArrowheads="1"/>
          </p:cNvSpPr>
          <p:nvPr/>
        </p:nvSpPr>
        <p:spPr bwMode="auto">
          <a:xfrm>
            <a:off x="1752600" y="5588000"/>
            <a:ext cx="523875" cy="277813"/>
          </a:xfrm>
          <a:prstGeom prst="rect">
            <a:avLst/>
          </a:prstGeom>
          <a:noFill/>
          <a:ln w="9525">
            <a:noFill/>
            <a:miter lim="800000"/>
            <a:headEnd/>
            <a:tailEnd/>
          </a:ln>
        </p:spPr>
        <p:txBody>
          <a:bodyPr wrap="none">
            <a:spAutoFit/>
          </a:bodyPr>
          <a:lstStyle/>
          <a:p>
            <a:r>
              <a:rPr lang="en-US" sz="1200">
                <a:solidFill>
                  <a:srgbClr val="4D4D4D"/>
                </a:solidFill>
                <a:latin typeface="Times New Roman" pitchFamily="18" charset="0"/>
              </a:rPr>
              <a:t>2004</a:t>
            </a:r>
          </a:p>
        </p:txBody>
      </p:sp>
      <p:sp>
        <p:nvSpPr>
          <p:cNvPr id="9226" name="Text Box 115"/>
          <p:cNvSpPr txBox="1">
            <a:spLocks noChangeArrowheads="1"/>
          </p:cNvSpPr>
          <p:nvPr/>
        </p:nvSpPr>
        <p:spPr bwMode="auto">
          <a:xfrm>
            <a:off x="2409825" y="5588000"/>
            <a:ext cx="523875" cy="277813"/>
          </a:xfrm>
          <a:prstGeom prst="rect">
            <a:avLst/>
          </a:prstGeom>
          <a:noFill/>
          <a:ln w="9525">
            <a:noFill/>
            <a:miter lim="800000"/>
            <a:headEnd/>
            <a:tailEnd/>
          </a:ln>
        </p:spPr>
        <p:txBody>
          <a:bodyPr wrap="none">
            <a:spAutoFit/>
          </a:bodyPr>
          <a:lstStyle/>
          <a:p>
            <a:r>
              <a:rPr lang="en-US" sz="1200">
                <a:solidFill>
                  <a:srgbClr val="4D4D4D"/>
                </a:solidFill>
                <a:latin typeface="Times New Roman" pitchFamily="18" charset="0"/>
              </a:rPr>
              <a:t>2005</a:t>
            </a:r>
          </a:p>
        </p:txBody>
      </p:sp>
      <p:sp>
        <p:nvSpPr>
          <p:cNvPr id="9227" name="Text Box 116"/>
          <p:cNvSpPr txBox="1">
            <a:spLocks noChangeArrowheads="1"/>
          </p:cNvSpPr>
          <p:nvPr/>
        </p:nvSpPr>
        <p:spPr bwMode="auto">
          <a:xfrm>
            <a:off x="3095625" y="5588000"/>
            <a:ext cx="523875" cy="277813"/>
          </a:xfrm>
          <a:prstGeom prst="rect">
            <a:avLst/>
          </a:prstGeom>
          <a:noFill/>
          <a:ln w="9525">
            <a:noFill/>
            <a:miter lim="800000"/>
            <a:headEnd/>
            <a:tailEnd/>
          </a:ln>
        </p:spPr>
        <p:txBody>
          <a:bodyPr wrap="none">
            <a:spAutoFit/>
          </a:bodyPr>
          <a:lstStyle/>
          <a:p>
            <a:r>
              <a:rPr lang="en-US" sz="1200">
                <a:solidFill>
                  <a:srgbClr val="4D4D4D"/>
                </a:solidFill>
                <a:latin typeface="Times New Roman" pitchFamily="18" charset="0"/>
              </a:rPr>
              <a:t>2006</a:t>
            </a:r>
          </a:p>
        </p:txBody>
      </p:sp>
      <p:sp>
        <p:nvSpPr>
          <p:cNvPr id="9228" name="Text Box 117"/>
          <p:cNvSpPr txBox="1">
            <a:spLocks noChangeArrowheads="1"/>
          </p:cNvSpPr>
          <p:nvPr/>
        </p:nvSpPr>
        <p:spPr bwMode="auto">
          <a:xfrm>
            <a:off x="3817938" y="5588000"/>
            <a:ext cx="525462" cy="277813"/>
          </a:xfrm>
          <a:prstGeom prst="rect">
            <a:avLst/>
          </a:prstGeom>
          <a:noFill/>
          <a:ln w="9525">
            <a:noFill/>
            <a:miter lim="800000"/>
            <a:headEnd/>
            <a:tailEnd/>
          </a:ln>
        </p:spPr>
        <p:txBody>
          <a:bodyPr wrap="none">
            <a:spAutoFit/>
          </a:bodyPr>
          <a:lstStyle/>
          <a:p>
            <a:r>
              <a:rPr lang="en-US" sz="1200">
                <a:solidFill>
                  <a:srgbClr val="4D4D4D"/>
                </a:solidFill>
                <a:latin typeface="Times New Roman" pitchFamily="18" charset="0"/>
              </a:rPr>
              <a:t>2007</a:t>
            </a:r>
          </a:p>
        </p:txBody>
      </p:sp>
      <p:sp>
        <p:nvSpPr>
          <p:cNvPr id="9229" name="Line 118"/>
          <p:cNvSpPr>
            <a:spLocks noChangeShapeType="1"/>
          </p:cNvSpPr>
          <p:nvPr/>
        </p:nvSpPr>
        <p:spPr bwMode="auto">
          <a:xfrm>
            <a:off x="2078038" y="1293813"/>
            <a:ext cx="0" cy="4275137"/>
          </a:xfrm>
          <a:prstGeom prst="line">
            <a:avLst/>
          </a:prstGeom>
          <a:noFill/>
          <a:ln w="9525">
            <a:solidFill>
              <a:srgbClr val="C0C0C0"/>
            </a:solidFill>
            <a:round/>
            <a:headEnd/>
            <a:tailEnd/>
          </a:ln>
        </p:spPr>
        <p:txBody>
          <a:bodyPr/>
          <a:lstStyle/>
          <a:p>
            <a:endParaRPr lang="en-US"/>
          </a:p>
        </p:txBody>
      </p:sp>
      <p:sp>
        <p:nvSpPr>
          <p:cNvPr id="9230" name="Line 119"/>
          <p:cNvSpPr>
            <a:spLocks noChangeShapeType="1"/>
          </p:cNvSpPr>
          <p:nvPr/>
        </p:nvSpPr>
        <p:spPr bwMode="auto">
          <a:xfrm>
            <a:off x="2735263" y="1293813"/>
            <a:ext cx="0" cy="4275137"/>
          </a:xfrm>
          <a:prstGeom prst="line">
            <a:avLst/>
          </a:prstGeom>
          <a:noFill/>
          <a:ln w="9525">
            <a:solidFill>
              <a:srgbClr val="C0C0C0"/>
            </a:solidFill>
            <a:round/>
            <a:headEnd/>
            <a:tailEnd/>
          </a:ln>
        </p:spPr>
        <p:txBody>
          <a:bodyPr/>
          <a:lstStyle/>
          <a:p>
            <a:endParaRPr lang="en-US"/>
          </a:p>
        </p:txBody>
      </p:sp>
      <p:sp>
        <p:nvSpPr>
          <p:cNvPr id="9231" name="Line 120"/>
          <p:cNvSpPr>
            <a:spLocks noChangeShapeType="1"/>
          </p:cNvSpPr>
          <p:nvPr/>
        </p:nvSpPr>
        <p:spPr bwMode="auto">
          <a:xfrm>
            <a:off x="3429000" y="1293813"/>
            <a:ext cx="0" cy="4275137"/>
          </a:xfrm>
          <a:prstGeom prst="line">
            <a:avLst/>
          </a:prstGeom>
          <a:noFill/>
          <a:ln w="9525">
            <a:solidFill>
              <a:srgbClr val="C0C0C0"/>
            </a:solidFill>
            <a:round/>
            <a:headEnd/>
            <a:tailEnd/>
          </a:ln>
        </p:spPr>
        <p:txBody>
          <a:bodyPr/>
          <a:lstStyle/>
          <a:p>
            <a:endParaRPr lang="en-US"/>
          </a:p>
        </p:txBody>
      </p:sp>
      <p:sp>
        <p:nvSpPr>
          <p:cNvPr id="9232" name="Text Box 122"/>
          <p:cNvSpPr txBox="1">
            <a:spLocks noChangeArrowheads="1"/>
          </p:cNvSpPr>
          <p:nvPr/>
        </p:nvSpPr>
        <p:spPr bwMode="auto">
          <a:xfrm>
            <a:off x="4508500" y="5586413"/>
            <a:ext cx="525463" cy="276225"/>
          </a:xfrm>
          <a:prstGeom prst="rect">
            <a:avLst/>
          </a:prstGeom>
          <a:noFill/>
          <a:ln w="9525">
            <a:noFill/>
            <a:miter lim="800000"/>
            <a:headEnd/>
            <a:tailEnd/>
          </a:ln>
        </p:spPr>
        <p:txBody>
          <a:bodyPr wrap="none">
            <a:spAutoFit/>
          </a:bodyPr>
          <a:lstStyle/>
          <a:p>
            <a:r>
              <a:rPr lang="en-US" sz="1200">
                <a:solidFill>
                  <a:srgbClr val="4D4D4D"/>
                </a:solidFill>
                <a:latin typeface="Times New Roman" pitchFamily="18" charset="0"/>
              </a:rPr>
              <a:t>2008</a:t>
            </a:r>
          </a:p>
        </p:txBody>
      </p:sp>
      <p:sp>
        <p:nvSpPr>
          <p:cNvPr id="9233" name="Line 123"/>
          <p:cNvSpPr>
            <a:spLocks noChangeShapeType="1"/>
          </p:cNvSpPr>
          <p:nvPr/>
        </p:nvSpPr>
        <p:spPr bwMode="auto">
          <a:xfrm>
            <a:off x="4832350" y="1290638"/>
            <a:ext cx="0" cy="4275137"/>
          </a:xfrm>
          <a:prstGeom prst="line">
            <a:avLst/>
          </a:prstGeom>
          <a:noFill/>
          <a:ln w="9525">
            <a:solidFill>
              <a:srgbClr val="C0C0C0"/>
            </a:solidFill>
            <a:round/>
            <a:headEnd/>
            <a:tailEnd/>
          </a:ln>
        </p:spPr>
        <p:txBody>
          <a:bodyPr/>
          <a:lstStyle/>
          <a:p>
            <a:endParaRPr lang="en-US"/>
          </a:p>
        </p:txBody>
      </p:sp>
      <p:sp>
        <p:nvSpPr>
          <p:cNvPr id="9234" name="Text Box 129"/>
          <p:cNvSpPr txBox="1">
            <a:spLocks noChangeArrowheads="1"/>
          </p:cNvSpPr>
          <p:nvPr/>
        </p:nvSpPr>
        <p:spPr bwMode="auto">
          <a:xfrm>
            <a:off x="846138" y="4965700"/>
            <a:ext cx="568325" cy="276225"/>
          </a:xfrm>
          <a:prstGeom prst="rect">
            <a:avLst/>
          </a:prstGeom>
          <a:noFill/>
          <a:ln w="9525">
            <a:noFill/>
            <a:miter lim="800000"/>
            <a:headEnd/>
            <a:tailEnd/>
          </a:ln>
        </p:spPr>
        <p:txBody>
          <a:bodyPr wrap="none">
            <a:spAutoFit/>
          </a:bodyPr>
          <a:lstStyle/>
          <a:p>
            <a:r>
              <a:rPr lang="en-US" sz="1200">
                <a:solidFill>
                  <a:srgbClr val="4D4D4D"/>
                </a:solidFill>
                <a:latin typeface="Times New Roman" pitchFamily="18" charset="0"/>
              </a:rPr>
              <a:t>3,000</a:t>
            </a:r>
          </a:p>
        </p:txBody>
      </p:sp>
      <p:sp>
        <p:nvSpPr>
          <p:cNvPr id="9235" name="Text Box 130"/>
          <p:cNvSpPr txBox="1">
            <a:spLocks noChangeArrowheads="1"/>
          </p:cNvSpPr>
          <p:nvPr/>
        </p:nvSpPr>
        <p:spPr bwMode="auto">
          <a:xfrm>
            <a:off x="857250" y="4014788"/>
            <a:ext cx="566738" cy="276225"/>
          </a:xfrm>
          <a:prstGeom prst="rect">
            <a:avLst/>
          </a:prstGeom>
          <a:noFill/>
          <a:ln w="9525">
            <a:noFill/>
            <a:miter lim="800000"/>
            <a:headEnd/>
            <a:tailEnd/>
          </a:ln>
        </p:spPr>
        <p:txBody>
          <a:bodyPr wrap="none">
            <a:spAutoFit/>
          </a:bodyPr>
          <a:lstStyle/>
          <a:p>
            <a:r>
              <a:rPr lang="en-US" sz="1200">
                <a:solidFill>
                  <a:srgbClr val="4D4D4D"/>
                </a:solidFill>
                <a:latin typeface="Times New Roman" pitchFamily="18" charset="0"/>
              </a:rPr>
              <a:t>4,000</a:t>
            </a:r>
          </a:p>
        </p:txBody>
      </p:sp>
      <p:sp>
        <p:nvSpPr>
          <p:cNvPr id="9236" name="Text Box 131"/>
          <p:cNvSpPr txBox="1">
            <a:spLocks noChangeArrowheads="1"/>
          </p:cNvSpPr>
          <p:nvPr/>
        </p:nvSpPr>
        <p:spPr bwMode="auto">
          <a:xfrm>
            <a:off x="857250" y="3063875"/>
            <a:ext cx="566738" cy="277813"/>
          </a:xfrm>
          <a:prstGeom prst="rect">
            <a:avLst/>
          </a:prstGeom>
          <a:noFill/>
          <a:ln w="9525">
            <a:noFill/>
            <a:miter lim="800000"/>
            <a:headEnd/>
            <a:tailEnd/>
          </a:ln>
        </p:spPr>
        <p:txBody>
          <a:bodyPr wrap="none">
            <a:spAutoFit/>
          </a:bodyPr>
          <a:lstStyle/>
          <a:p>
            <a:r>
              <a:rPr lang="en-US" sz="1200">
                <a:solidFill>
                  <a:srgbClr val="4D4D4D"/>
                </a:solidFill>
                <a:latin typeface="Times New Roman" pitchFamily="18" charset="0"/>
              </a:rPr>
              <a:t>5,000</a:t>
            </a:r>
          </a:p>
        </p:txBody>
      </p:sp>
      <p:sp>
        <p:nvSpPr>
          <p:cNvPr id="9237" name="Line 133"/>
          <p:cNvSpPr>
            <a:spLocks noChangeShapeType="1"/>
          </p:cNvSpPr>
          <p:nvPr/>
        </p:nvSpPr>
        <p:spPr bwMode="auto">
          <a:xfrm>
            <a:off x="4111625" y="1281113"/>
            <a:ext cx="0" cy="4275137"/>
          </a:xfrm>
          <a:prstGeom prst="line">
            <a:avLst/>
          </a:prstGeom>
          <a:noFill/>
          <a:ln w="9525">
            <a:solidFill>
              <a:srgbClr val="C0C0C0"/>
            </a:solidFill>
            <a:round/>
            <a:headEnd/>
            <a:tailEnd/>
          </a:ln>
        </p:spPr>
        <p:txBody>
          <a:bodyPr/>
          <a:lstStyle/>
          <a:p>
            <a:endParaRPr lang="en-US"/>
          </a:p>
        </p:txBody>
      </p:sp>
      <p:sp>
        <p:nvSpPr>
          <p:cNvPr id="9238" name="Line 134"/>
          <p:cNvSpPr>
            <a:spLocks noChangeShapeType="1"/>
          </p:cNvSpPr>
          <p:nvPr/>
        </p:nvSpPr>
        <p:spPr bwMode="auto">
          <a:xfrm>
            <a:off x="1452563" y="2768600"/>
            <a:ext cx="6832600" cy="0"/>
          </a:xfrm>
          <a:prstGeom prst="line">
            <a:avLst/>
          </a:prstGeom>
          <a:noFill/>
          <a:ln w="9525">
            <a:solidFill>
              <a:srgbClr val="C0C0C0"/>
            </a:solidFill>
            <a:round/>
            <a:headEnd/>
            <a:tailEnd/>
          </a:ln>
        </p:spPr>
        <p:txBody>
          <a:bodyPr/>
          <a:lstStyle/>
          <a:p>
            <a:endParaRPr lang="en-US"/>
          </a:p>
        </p:txBody>
      </p:sp>
      <p:sp>
        <p:nvSpPr>
          <p:cNvPr id="9239" name="Line 135"/>
          <p:cNvSpPr>
            <a:spLocks noChangeShapeType="1"/>
          </p:cNvSpPr>
          <p:nvPr/>
        </p:nvSpPr>
        <p:spPr bwMode="auto">
          <a:xfrm>
            <a:off x="1452563" y="2293938"/>
            <a:ext cx="6832600" cy="0"/>
          </a:xfrm>
          <a:prstGeom prst="line">
            <a:avLst/>
          </a:prstGeom>
          <a:noFill/>
          <a:ln w="9525">
            <a:solidFill>
              <a:srgbClr val="C0C0C0"/>
            </a:solidFill>
            <a:round/>
            <a:headEnd/>
            <a:tailEnd/>
          </a:ln>
        </p:spPr>
        <p:txBody>
          <a:bodyPr/>
          <a:lstStyle/>
          <a:p>
            <a:endParaRPr lang="en-US"/>
          </a:p>
        </p:txBody>
      </p:sp>
      <p:sp>
        <p:nvSpPr>
          <p:cNvPr id="58" name="Line 136"/>
          <p:cNvSpPr>
            <a:spLocks noChangeShapeType="1"/>
          </p:cNvSpPr>
          <p:nvPr/>
        </p:nvSpPr>
        <p:spPr bwMode="auto">
          <a:xfrm>
            <a:off x="1452563" y="1817688"/>
            <a:ext cx="6832600" cy="0"/>
          </a:xfrm>
          <a:prstGeom prst="line">
            <a:avLst/>
          </a:prstGeom>
          <a:noFill/>
          <a:ln w="9525">
            <a:solidFill>
              <a:schemeClr val="bg1"/>
            </a:solidFill>
            <a:round/>
            <a:headEnd/>
            <a:tailEnd/>
          </a:ln>
          <a:effectLst>
            <a:outerShdw blurRad="50800" dist="50800" dir="5400000" algn="ctr" rotWithShape="0">
              <a:schemeClr val="bg1"/>
            </a:outerShdw>
          </a:effectLst>
        </p:spPr>
        <p:txBody>
          <a:bodyPr/>
          <a:lstStyle/>
          <a:p>
            <a:pPr>
              <a:defRPr/>
            </a:pPr>
            <a:endParaRPr lang="en-US"/>
          </a:p>
        </p:txBody>
      </p:sp>
      <p:sp>
        <p:nvSpPr>
          <p:cNvPr id="9241" name="Text Box 140"/>
          <p:cNvSpPr txBox="1">
            <a:spLocks noChangeArrowheads="1"/>
          </p:cNvSpPr>
          <p:nvPr/>
        </p:nvSpPr>
        <p:spPr bwMode="auto">
          <a:xfrm>
            <a:off x="841375" y="2157413"/>
            <a:ext cx="566738" cy="277812"/>
          </a:xfrm>
          <a:prstGeom prst="rect">
            <a:avLst/>
          </a:prstGeom>
          <a:noFill/>
          <a:ln w="9525">
            <a:noFill/>
            <a:miter lim="800000"/>
            <a:headEnd/>
            <a:tailEnd/>
          </a:ln>
        </p:spPr>
        <p:txBody>
          <a:bodyPr wrap="none">
            <a:spAutoFit/>
          </a:bodyPr>
          <a:lstStyle/>
          <a:p>
            <a:r>
              <a:rPr lang="en-US" sz="1200">
                <a:solidFill>
                  <a:srgbClr val="4D4D4D"/>
                </a:solidFill>
                <a:latin typeface="Times New Roman" pitchFamily="18" charset="0"/>
              </a:rPr>
              <a:t>6,000</a:t>
            </a:r>
          </a:p>
        </p:txBody>
      </p:sp>
      <p:sp>
        <p:nvSpPr>
          <p:cNvPr id="9242" name="Text Box 143"/>
          <p:cNvSpPr txBox="1">
            <a:spLocks noChangeArrowheads="1"/>
          </p:cNvSpPr>
          <p:nvPr/>
        </p:nvSpPr>
        <p:spPr bwMode="auto">
          <a:xfrm>
            <a:off x="5237163" y="5591175"/>
            <a:ext cx="523875" cy="276225"/>
          </a:xfrm>
          <a:prstGeom prst="rect">
            <a:avLst/>
          </a:prstGeom>
          <a:noFill/>
          <a:ln w="9525">
            <a:noFill/>
            <a:miter lim="800000"/>
            <a:headEnd/>
            <a:tailEnd/>
          </a:ln>
        </p:spPr>
        <p:txBody>
          <a:bodyPr wrap="none">
            <a:spAutoFit/>
          </a:bodyPr>
          <a:lstStyle/>
          <a:p>
            <a:r>
              <a:rPr lang="en-US" sz="1200">
                <a:solidFill>
                  <a:srgbClr val="4D4D4D"/>
                </a:solidFill>
                <a:latin typeface="Times New Roman" pitchFamily="18" charset="0"/>
              </a:rPr>
              <a:t>2009</a:t>
            </a:r>
          </a:p>
        </p:txBody>
      </p:sp>
      <p:sp>
        <p:nvSpPr>
          <p:cNvPr id="9243" name="Line 144"/>
          <p:cNvSpPr>
            <a:spLocks noChangeShapeType="1"/>
          </p:cNvSpPr>
          <p:nvPr/>
        </p:nvSpPr>
        <p:spPr bwMode="auto">
          <a:xfrm>
            <a:off x="5583238" y="1295400"/>
            <a:ext cx="0" cy="4275138"/>
          </a:xfrm>
          <a:prstGeom prst="line">
            <a:avLst/>
          </a:prstGeom>
          <a:noFill/>
          <a:ln w="9525">
            <a:solidFill>
              <a:srgbClr val="C0C0C0"/>
            </a:solidFill>
            <a:round/>
            <a:headEnd/>
            <a:tailEnd/>
          </a:ln>
        </p:spPr>
        <p:txBody>
          <a:bodyPr/>
          <a:lstStyle/>
          <a:p>
            <a:endParaRPr lang="en-US"/>
          </a:p>
        </p:txBody>
      </p:sp>
      <p:sp>
        <p:nvSpPr>
          <p:cNvPr id="9244" name="Line 146"/>
          <p:cNvSpPr>
            <a:spLocks noChangeShapeType="1"/>
          </p:cNvSpPr>
          <p:nvPr/>
        </p:nvSpPr>
        <p:spPr bwMode="auto">
          <a:xfrm>
            <a:off x="6334125" y="1281113"/>
            <a:ext cx="0" cy="4275137"/>
          </a:xfrm>
          <a:prstGeom prst="line">
            <a:avLst/>
          </a:prstGeom>
          <a:noFill/>
          <a:ln w="9525">
            <a:solidFill>
              <a:srgbClr val="C0C0C0"/>
            </a:solidFill>
            <a:round/>
            <a:headEnd/>
            <a:tailEnd/>
          </a:ln>
        </p:spPr>
        <p:txBody>
          <a:bodyPr/>
          <a:lstStyle/>
          <a:p>
            <a:endParaRPr lang="en-US"/>
          </a:p>
        </p:txBody>
      </p:sp>
      <p:sp>
        <p:nvSpPr>
          <p:cNvPr id="9245" name="Text Box 147"/>
          <p:cNvSpPr txBox="1">
            <a:spLocks noChangeArrowheads="1"/>
          </p:cNvSpPr>
          <p:nvPr/>
        </p:nvSpPr>
        <p:spPr bwMode="auto">
          <a:xfrm>
            <a:off x="5976938" y="5586413"/>
            <a:ext cx="525462" cy="276225"/>
          </a:xfrm>
          <a:prstGeom prst="rect">
            <a:avLst/>
          </a:prstGeom>
          <a:noFill/>
          <a:ln w="9525">
            <a:noFill/>
            <a:miter lim="800000"/>
            <a:headEnd/>
            <a:tailEnd/>
          </a:ln>
        </p:spPr>
        <p:txBody>
          <a:bodyPr wrap="none">
            <a:spAutoFit/>
          </a:bodyPr>
          <a:lstStyle/>
          <a:p>
            <a:r>
              <a:rPr lang="en-US" sz="1200">
                <a:solidFill>
                  <a:srgbClr val="4D4D4D"/>
                </a:solidFill>
                <a:latin typeface="Times New Roman" pitchFamily="18" charset="0"/>
              </a:rPr>
              <a:t>2010</a:t>
            </a:r>
          </a:p>
        </p:txBody>
      </p:sp>
      <p:sp>
        <p:nvSpPr>
          <p:cNvPr id="9246" name="Line 155"/>
          <p:cNvSpPr>
            <a:spLocks noChangeShapeType="1"/>
          </p:cNvSpPr>
          <p:nvPr/>
        </p:nvSpPr>
        <p:spPr bwMode="auto">
          <a:xfrm>
            <a:off x="7027863" y="1281113"/>
            <a:ext cx="0" cy="4275137"/>
          </a:xfrm>
          <a:prstGeom prst="line">
            <a:avLst/>
          </a:prstGeom>
          <a:noFill/>
          <a:ln w="9525">
            <a:solidFill>
              <a:srgbClr val="C0C0C0"/>
            </a:solidFill>
            <a:round/>
            <a:headEnd/>
            <a:tailEnd/>
          </a:ln>
        </p:spPr>
        <p:txBody>
          <a:bodyPr/>
          <a:lstStyle/>
          <a:p>
            <a:endParaRPr lang="en-US"/>
          </a:p>
        </p:txBody>
      </p:sp>
      <p:sp>
        <p:nvSpPr>
          <p:cNvPr id="9247" name="Text Box 156"/>
          <p:cNvSpPr txBox="1">
            <a:spLocks noChangeArrowheads="1"/>
          </p:cNvSpPr>
          <p:nvPr/>
        </p:nvSpPr>
        <p:spPr bwMode="auto">
          <a:xfrm>
            <a:off x="6670675" y="5586413"/>
            <a:ext cx="515938" cy="276225"/>
          </a:xfrm>
          <a:prstGeom prst="rect">
            <a:avLst/>
          </a:prstGeom>
          <a:noFill/>
          <a:ln w="9525">
            <a:noFill/>
            <a:miter lim="800000"/>
            <a:headEnd/>
            <a:tailEnd/>
          </a:ln>
        </p:spPr>
        <p:txBody>
          <a:bodyPr wrap="none">
            <a:spAutoFit/>
          </a:bodyPr>
          <a:lstStyle/>
          <a:p>
            <a:r>
              <a:rPr lang="en-US" sz="1200">
                <a:solidFill>
                  <a:srgbClr val="4D4D4D"/>
                </a:solidFill>
                <a:latin typeface="Times New Roman" pitchFamily="18" charset="0"/>
              </a:rPr>
              <a:t>2011</a:t>
            </a:r>
          </a:p>
        </p:txBody>
      </p:sp>
      <p:sp>
        <p:nvSpPr>
          <p:cNvPr id="9248" name="Line 157"/>
          <p:cNvSpPr>
            <a:spLocks noChangeShapeType="1"/>
          </p:cNvSpPr>
          <p:nvPr/>
        </p:nvSpPr>
        <p:spPr bwMode="auto">
          <a:xfrm flipV="1">
            <a:off x="2085975" y="4478338"/>
            <a:ext cx="727075" cy="401637"/>
          </a:xfrm>
          <a:prstGeom prst="line">
            <a:avLst/>
          </a:prstGeom>
          <a:noFill/>
          <a:ln w="38100">
            <a:solidFill>
              <a:srgbClr val="0000CC"/>
            </a:solidFill>
            <a:round/>
            <a:headEnd type="oval" w="med" len="med"/>
            <a:tailEnd type="triangle" w="med" len="med"/>
          </a:ln>
        </p:spPr>
        <p:txBody>
          <a:bodyPr/>
          <a:lstStyle/>
          <a:p>
            <a:endParaRPr lang="en-US"/>
          </a:p>
        </p:txBody>
      </p:sp>
      <p:sp>
        <p:nvSpPr>
          <p:cNvPr id="9249" name="Line 160"/>
          <p:cNvSpPr>
            <a:spLocks noChangeShapeType="1"/>
          </p:cNvSpPr>
          <p:nvPr/>
        </p:nvSpPr>
        <p:spPr bwMode="auto">
          <a:xfrm>
            <a:off x="7688263" y="1281113"/>
            <a:ext cx="0" cy="4275137"/>
          </a:xfrm>
          <a:prstGeom prst="line">
            <a:avLst/>
          </a:prstGeom>
          <a:noFill/>
          <a:ln w="9525">
            <a:solidFill>
              <a:srgbClr val="C0C0C0"/>
            </a:solidFill>
            <a:round/>
            <a:headEnd/>
            <a:tailEnd/>
          </a:ln>
        </p:spPr>
        <p:txBody>
          <a:bodyPr/>
          <a:lstStyle/>
          <a:p>
            <a:endParaRPr lang="en-US"/>
          </a:p>
        </p:txBody>
      </p:sp>
      <p:sp>
        <p:nvSpPr>
          <p:cNvPr id="9250" name="Text Box 161"/>
          <p:cNvSpPr txBox="1">
            <a:spLocks noChangeArrowheads="1"/>
          </p:cNvSpPr>
          <p:nvPr/>
        </p:nvSpPr>
        <p:spPr bwMode="auto">
          <a:xfrm>
            <a:off x="7331075" y="5586413"/>
            <a:ext cx="523875" cy="276225"/>
          </a:xfrm>
          <a:prstGeom prst="rect">
            <a:avLst/>
          </a:prstGeom>
          <a:noFill/>
          <a:ln w="9525">
            <a:noFill/>
            <a:miter lim="800000"/>
            <a:headEnd/>
            <a:tailEnd/>
          </a:ln>
        </p:spPr>
        <p:txBody>
          <a:bodyPr wrap="none">
            <a:spAutoFit/>
          </a:bodyPr>
          <a:lstStyle/>
          <a:p>
            <a:r>
              <a:rPr lang="en-US" sz="1200">
                <a:solidFill>
                  <a:srgbClr val="4D4D4D"/>
                </a:solidFill>
                <a:latin typeface="Times New Roman" pitchFamily="18" charset="0"/>
              </a:rPr>
              <a:t>2012</a:t>
            </a:r>
          </a:p>
        </p:txBody>
      </p:sp>
      <p:sp>
        <p:nvSpPr>
          <p:cNvPr id="9251" name="Line 162"/>
          <p:cNvSpPr>
            <a:spLocks noChangeShapeType="1"/>
          </p:cNvSpPr>
          <p:nvPr/>
        </p:nvSpPr>
        <p:spPr bwMode="auto">
          <a:xfrm flipV="1">
            <a:off x="2782888" y="4041775"/>
            <a:ext cx="695325" cy="452438"/>
          </a:xfrm>
          <a:prstGeom prst="line">
            <a:avLst/>
          </a:prstGeom>
          <a:noFill/>
          <a:ln w="38100">
            <a:solidFill>
              <a:srgbClr val="0000CC"/>
            </a:solidFill>
            <a:round/>
            <a:headEnd type="oval" w="med" len="med"/>
            <a:tailEnd type="triangle" w="med" len="med"/>
          </a:ln>
        </p:spPr>
        <p:txBody>
          <a:bodyPr/>
          <a:lstStyle/>
          <a:p>
            <a:endParaRPr lang="en-US"/>
          </a:p>
        </p:txBody>
      </p:sp>
      <p:sp>
        <p:nvSpPr>
          <p:cNvPr id="9252" name="Line 215"/>
          <p:cNvSpPr>
            <a:spLocks noChangeShapeType="1"/>
          </p:cNvSpPr>
          <p:nvPr/>
        </p:nvSpPr>
        <p:spPr bwMode="auto">
          <a:xfrm>
            <a:off x="8321675" y="1281113"/>
            <a:ext cx="0" cy="4275137"/>
          </a:xfrm>
          <a:prstGeom prst="line">
            <a:avLst/>
          </a:prstGeom>
          <a:noFill/>
          <a:ln w="9525">
            <a:solidFill>
              <a:srgbClr val="C0C0C0"/>
            </a:solidFill>
            <a:round/>
            <a:headEnd/>
            <a:tailEnd/>
          </a:ln>
        </p:spPr>
        <p:txBody>
          <a:bodyPr/>
          <a:lstStyle/>
          <a:p>
            <a:endParaRPr lang="en-US"/>
          </a:p>
        </p:txBody>
      </p:sp>
      <p:sp>
        <p:nvSpPr>
          <p:cNvPr id="9253" name="Text Box 217"/>
          <p:cNvSpPr txBox="1">
            <a:spLocks noChangeArrowheads="1"/>
          </p:cNvSpPr>
          <p:nvPr/>
        </p:nvSpPr>
        <p:spPr bwMode="auto">
          <a:xfrm>
            <a:off x="7954963" y="5570538"/>
            <a:ext cx="523875" cy="277812"/>
          </a:xfrm>
          <a:prstGeom prst="rect">
            <a:avLst/>
          </a:prstGeom>
          <a:noFill/>
          <a:ln w="9525">
            <a:noFill/>
            <a:miter lim="800000"/>
            <a:headEnd/>
            <a:tailEnd/>
          </a:ln>
        </p:spPr>
        <p:txBody>
          <a:bodyPr wrap="none">
            <a:spAutoFit/>
          </a:bodyPr>
          <a:lstStyle/>
          <a:p>
            <a:r>
              <a:rPr lang="en-US" sz="1200">
                <a:solidFill>
                  <a:srgbClr val="4D4D4D"/>
                </a:solidFill>
                <a:latin typeface="Times New Roman" pitchFamily="18" charset="0"/>
              </a:rPr>
              <a:t>2013</a:t>
            </a:r>
          </a:p>
        </p:txBody>
      </p:sp>
      <p:sp>
        <p:nvSpPr>
          <p:cNvPr id="9254" name="Line 218"/>
          <p:cNvSpPr>
            <a:spLocks noChangeShapeType="1"/>
          </p:cNvSpPr>
          <p:nvPr/>
        </p:nvSpPr>
        <p:spPr bwMode="auto">
          <a:xfrm flipV="1">
            <a:off x="3449638" y="3411538"/>
            <a:ext cx="658812" cy="636587"/>
          </a:xfrm>
          <a:prstGeom prst="line">
            <a:avLst/>
          </a:prstGeom>
          <a:noFill/>
          <a:ln w="38100">
            <a:solidFill>
              <a:srgbClr val="0000CC"/>
            </a:solidFill>
            <a:round/>
            <a:headEnd type="oval" w="med" len="med"/>
            <a:tailEnd type="triangle" w="med" len="med"/>
          </a:ln>
        </p:spPr>
        <p:txBody>
          <a:bodyPr/>
          <a:lstStyle/>
          <a:p>
            <a:endParaRPr lang="en-US"/>
          </a:p>
        </p:txBody>
      </p:sp>
      <p:sp>
        <p:nvSpPr>
          <p:cNvPr id="9255" name="Text Box 132"/>
          <p:cNvSpPr txBox="1">
            <a:spLocks noChangeArrowheads="1"/>
          </p:cNvSpPr>
          <p:nvPr/>
        </p:nvSpPr>
        <p:spPr bwMode="auto">
          <a:xfrm>
            <a:off x="2028825" y="4859338"/>
            <a:ext cx="631825" cy="307975"/>
          </a:xfrm>
          <a:prstGeom prst="rect">
            <a:avLst/>
          </a:prstGeom>
          <a:noFill/>
          <a:ln w="9525">
            <a:noFill/>
            <a:miter lim="800000"/>
            <a:headEnd/>
            <a:tailEnd/>
          </a:ln>
        </p:spPr>
        <p:txBody>
          <a:bodyPr wrap="none">
            <a:spAutoFit/>
          </a:bodyPr>
          <a:lstStyle/>
          <a:p>
            <a:r>
              <a:rPr lang="en-US" sz="1400">
                <a:solidFill>
                  <a:srgbClr val="4D4D4D"/>
                </a:solidFill>
                <a:latin typeface="Times New Roman" pitchFamily="18" charset="0"/>
              </a:rPr>
              <a:t>3,274</a:t>
            </a:r>
          </a:p>
        </p:txBody>
      </p:sp>
      <p:sp>
        <p:nvSpPr>
          <p:cNvPr id="9256" name="Line 136"/>
          <p:cNvSpPr>
            <a:spLocks noChangeShapeType="1"/>
          </p:cNvSpPr>
          <p:nvPr/>
        </p:nvSpPr>
        <p:spPr bwMode="auto">
          <a:xfrm>
            <a:off x="1473200" y="1295400"/>
            <a:ext cx="6832600" cy="0"/>
          </a:xfrm>
          <a:prstGeom prst="line">
            <a:avLst/>
          </a:prstGeom>
          <a:noFill/>
          <a:ln w="9525">
            <a:solidFill>
              <a:srgbClr val="C0C0C0"/>
            </a:solidFill>
            <a:round/>
            <a:headEnd/>
            <a:tailEnd/>
          </a:ln>
        </p:spPr>
        <p:txBody>
          <a:bodyPr/>
          <a:lstStyle/>
          <a:p>
            <a:endParaRPr lang="en-US"/>
          </a:p>
        </p:txBody>
      </p:sp>
      <p:sp>
        <p:nvSpPr>
          <p:cNvPr id="9257" name="Text Box 140"/>
          <p:cNvSpPr txBox="1">
            <a:spLocks noChangeArrowheads="1"/>
          </p:cNvSpPr>
          <p:nvPr/>
        </p:nvSpPr>
        <p:spPr bwMode="auto">
          <a:xfrm>
            <a:off x="831850" y="1201738"/>
            <a:ext cx="566738" cy="277812"/>
          </a:xfrm>
          <a:prstGeom prst="rect">
            <a:avLst/>
          </a:prstGeom>
          <a:noFill/>
          <a:ln w="9525">
            <a:noFill/>
            <a:miter lim="800000"/>
            <a:headEnd/>
            <a:tailEnd/>
          </a:ln>
        </p:spPr>
        <p:txBody>
          <a:bodyPr wrap="none">
            <a:spAutoFit/>
          </a:bodyPr>
          <a:lstStyle/>
          <a:p>
            <a:r>
              <a:rPr lang="en-US" sz="1200">
                <a:solidFill>
                  <a:srgbClr val="4D4D4D"/>
                </a:solidFill>
                <a:latin typeface="Times New Roman" pitchFamily="18" charset="0"/>
              </a:rPr>
              <a:t>7,000</a:t>
            </a:r>
          </a:p>
        </p:txBody>
      </p:sp>
      <p:sp>
        <p:nvSpPr>
          <p:cNvPr id="86" name="Line 218"/>
          <p:cNvSpPr>
            <a:spLocks noChangeShapeType="1"/>
          </p:cNvSpPr>
          <p:nvPr/>
        </p:nvSpPr>
        <p:spPr bwMode="auto">
          <a:xfrm flipV="1">
            <a:off x="6392863" y="1752600"/>
            <a:ext cx="1912937" cy="1373188"/>
          </a:xfrm>
          <a:prstGeom prst="line">
            <a:avLst/>
          </a:prstGeom>
          <a:noFill/>
          <a:ln w="38100">
            <a:solidFill>
              <a:srgbClr val="0000CC"/>
            </a:solidFill>
            <a:prstDash val="sysDash"/>
            <a:round/>
            <a:headEnd type="oval" w="med" len="med"/>
            <a:tailEnd type="triangle" w="med" len="med"/>
          </a:ln>
          <a:effectLst>
            <a:outerShdw blurRad="50800" dist="38100" dir="2700000" algn="tl" rotWithShape="0">
              <a:prstClr val="black">
                <a:alpha val="40000"/>
              </a:prstClr>
            </a:outerShdw>
          </a:effectLst>
        </p:spPr>
        <p:txBody>
          <a:bodyPr/>
          <a:lstStyle/>
          <a:p>
            <a:pPr>
              <a:defRPr/>
            </a:pPr>
            <a:endParaRPr lang="en-US" sz="2000">
              <a:latin typeface="Times New Roman" pitchFamily="18" charset="0"/>
            </a:endParaRPr>
          </a:p>
        </p:txBody>
      </p:sp>
      <p:sp>
        <p:nvSpPr>
          <p:cNvPr id="9259" name="Text Box 219"/>
          <p:cNvSpPr txBox="1">
            <a:spLocks noChangeArrowheads="1"/>
          </p:cNvSpPr>
          <p:nvPr/>
        </p:nvSpPr>
        <p:spPr bwMode="auto">
          <a:xfrm>
            <a:off x="7753350" y="1527175"/>
            <a:ext cx="631825" cy="307975"/>
          </a:xfrm>
          <a:prstGeom prst="rect">
            <a:avLst/>
          </a:prstGeom>
          <a:noFill/>
          <a:ln w="9525">
            <a:noFill/>
            <a:miter lim="800000"/>
            <a:headEnd/>
            <a:tailEnd/>
          </a:ln>
        </p:spPr>
        <p:txBody>
          <a:bodyPr wrap="none">
            <a:spAutoFit/>
          </a:bodyPr>
          <a:lstStyle/>
          <a:p>
            <a:r>
              <a:rPr lang="en-US" sz="1400">
                <a:solidFill>
                  <a:srgbClr val="000000"/>
                </a:solidFill>
                <a:latin typeface="Times New Roman" pitchFamily="18" charset="0"/>
              </a:rPr>
              <a:t>6,500</a:t>
            </a:r>
          </a:p>
        </p:txBody>
      </p:sp>
      <p:sp>
        <p:nvSpPr>
          <p:cNvPr id="9260" name="Line 157"/>
          <p:cNvSpPr>
            <a:spLocks noChangeShapeType="1"/>
          </p:cNvSpPr>
          <p:nvPr/>
        </p:nvSpPr>
        <p:spPr bwMode="auto">
          <a:xfrm flipV="1">
            <a:off x="1593850" y="4889500"/>
            <a:ext cx="496888" cy="152400"/>
          </a:xfrm>
          <a:prstGeom prst="line">
            <a:avLst/>
          </a:prstGeom>
          <a:noFill/>
          <a:ln w="38100">
            <a:solidFill>
              <a:srgbClr val="0000CC"/>
            </a:solidFill>
            <a:prstDash val="sysDash"/>
            <a:round/>
            <a:headEnd/>
            <a:tailEnd type="triangle" w="med" len="med"/>
          </a:ln>
        </p:spPr>
        <p:txBody>
          <a:bodyPr/>
          <a:lstStyle/>
          <a:p>
            <a:endParaRPr lang="en-US"/>
          </a:p>
        </p:txBody>
      </p:sp>
      <p:sp>
        <p:nvSpPr>
          <p:cNvPr id="9261" name="Line 6"/>
          <p:cNvSpPr>
            <a:spLocks noChangeShapeType="1"/>
          </p:cNvSpPr>
          <p:nvPr/>
        </p:nvSpPr>
        <p:spPr bwMode="auto">
          <a:xfrm>
            <a:off x="0" y="1066800"/>
            <a:ext cx="9144000" cy="0"/>
          </a:xfrm>
          <a:prstGeom prst="line">
            <a:avLst/>
          </a:prstGeom>
          <a:noFill/>
          <a:ln w="57150">
            <a:solidFill>
              <a:srgbClr val="680088"/>
            </a:solidFill>
            <a:round/>
            <a:headEnd/>
            <a:tailEnd/>
          </a:ln>
        </p:spPr>
        <p:txBody>
          <a:bodyPr>
            <a:spAutoFit/>
          </a:bodyPr>
          <a:lstStyle/>
          <a:p>
            <a:endParaRPr lang="en-US"/>
          </a:p>
        </p:txBody>
      </p:sp>
      <p:sp>
        <p:nvSpPr>
          <p:cNvPr id="90" name="Title 1"/>
          <p:cNvSpPr txBox="1">
            <a:spLocks/>
          </p:cNvSpPr>
          <p:nvPr/>
        </p:nvSpPr>
        <p:spPr>
          <a:xfrm>
            <a:off x="685800" y="381000"/>
            <a:ext cx="8229600" cy="1295400"/>
          </a:xfrm>
          <a:prstGeom prst="rect">
            <a:avLst/>
          </a:prstGeom>
        </p:spPr>
        <p:txBody>
          <a:bodyPr>
            <a:normAutofit/>
          </a:bodyPr>
          <a:lstStyle/>
          <a:p>
            <a:pPr algn="ctr"/>
            <a:r>
              <a:rPr lang="en-US" sz="3600" b="1">
                <a:solidFill>
                  <a:srgbClr val="7030A0"/>
                </a:solidFill>
                <a:effectLst>
                  <a:outerShdw blurRad="38100" dist="38100" dir="2700000" algn="tl">
                    <a:srgbClr val="C0C0C0"/>
                  </a:outerShdw>
                </a:effectLst>
                <a:latin typeface="Verdana" pitchFamily="34" charset="0"/>
              </a:rPr>
              <a:t>UB Enrollment</a:t>
            </a:r>
            <a:endParaRPr lang="en-US" sz="3600" b="1">
              <a:solidFill>
                <a:srgbClr val="7030A0"/>
              </a:solidFill>
              <a:cs typeface="Times New Roman" pitchFamily="18" charset="0"/>
            </a:endParaRPr>
          </a:p>
        </p:txBody>
      </p:sp>
      <p:pic>
        <p:nvPicPr>
          <p:cNvPr id="9263" name="Picture 7" descr="UBlogo100x100"/>
          <p:cNvPicPr>
            <a:picLocks noChangeAspect="1" noChangeArrowheads="1"/>
          </p:cNvPicPr>
          <p:nvPr/>
        </p:nvPicPr>
        <p:blipFill>
          <a:blip r:embed="rId3" cstate="print"/>
          <a:srcRect/>
          <a:stretch>
            <a:fillRect/>
          </a:stretch>
        </p:blipFill>
        <p:spPr bwMode="auto">
          <a:xfrm>
            <a:off x="0" y="0"/>
            <a:ext cx="1063625" cy="990600"/>
          </a:xfrm>
          <a:prstGeom prst="rect">
            <a:avLst/>
          </a:prstGeom>
          <a:noFill/>
          <a:ln w="9525">
            <a:noFill/>
            <a:miter lim="800000"/>
            <a:headEnd/>
            <a:tailEnd/>
          </a:ln>
        </p:spPr>
      </p:pic>
      <p:sp>
        <p:nvSpPr>
          <p:cNvPr id="92" name="TextBox 91"/>
          <p:cNvSpPr txBox="1"/>
          <p:nvPr/>
        </p:nvSpPr>
        <p:spPr>
          <a:xfrm>
            <a:off x="457200" y="5867400"/>
            <a:ext cx="8534400" cy="784225"/>
          </a:xfrm>
          <a:prstGeom prst="rect">
            <a:avLst/>
          </a:prstGeom>
          <a:noFill/>
        </p:spPr>
        <p:txBody>
          <a:bodyPr>
            <a:spAutoFit/>
          </a:bodyPr>
          <a:lstStyle/>
          <a:p>
            <a:pPr>
              <a:defRPr/>
            </a:pPr>
            <a:r>
              <a:rPr lang="en-US" sz="1500" b="1" dirty="0">
                <a:latin typeface="Cambria" pitchFamily="18" charset="0"/>
                <a:cs typeface="+mn-cs"/>
              </a:rPr>
              <a:t>Fall 2010:            </a:t>
            </a:r>
            <a:r>
              <a:rPr lang="en-US" sz="1500" dirty="0">
                <a:latin typeface="Cambria" pitchFamily="18" charset="0"/>
                <a:cs typeface="+mn-cs"/>
              </a:rPr>
              <a:t> Total No. of Graduate Students                    - 51.00 % (2627 Students)</a:t>
            </a:r>
          </a:p>
          <a:p>
            <a:pPr>
              <a:defRPr/>
            </a:pPr>
            <a:r>
              <a:rPr lang="en-US" sz="1500" kern="1000" dirty="0">
                <a:latin typeface="Cambria" pitchFamily="18" charset="0"/>
                <a:cs typeface="+mn-cs"/>
              </a:rPr>
              <a:t>                                  No. of SOE Graduate  Students</a:t>
            </a:r>
            <a:r>
              <a:rPr lang="en-US" sz="1500" dirty="0">
                <a:latin typeface="Cambria" pitchFamily="18" charset="0"/>
                <a:cs typeface="+mn-cs"/>
              </a:rPr>
              <a:t>                     - 34.00 % ( 900  Students)</a:t>
            </a:r>
          </a:p>
          <a:p>
            <a:pPr>
              <a:defRPr/>
            </a:pPr>
            <a:r>
              <a:rPr lang="en-US" sz="1500" dirty="0">
                <a:latin typeface="Cambria" pitchFamily="18" charset="0"/>
                <a:cs typeface="+mn-cs"/>
              </a:rPr>
              <a:t>                                  No. of Business Graduate Students             -15.00 %  ( 400  Students)</a:t>
            </a:r>
          </a:p>
        </p:txBody>
      </p:sp>
      <p:sp>
        <p:nvSpPr>
          <p:cNvPr id="9265" name="Text Box 219"/>
          <p:cNvSpPr txBox="1">
            <a:spLocks noChangeArrowheads="1"/>
          </p:cNvSpPr>
          <p:nvPr/>
        </p:nvSpPr>
        <p:spPr bwMode="auto">
          <a:xfrm>
            <a:off x="4514850" y="3125788"/>
            <a:ext cx="588963" cy="307975"/>
          </a:xfrm>
          <a:prstGeom prst="rect">
            <a:avLst/>
          </a:prstGeom>
          <a:noFill/>
          <a:ln w="9525">
            <a:noFill/>
            <a:miter lim="800000"/>
            <a:headEnd/>
            <a:tailEnd/>
          </a:ln>
        </p:spPr>
        <p:txBody>
          <a:bodyPr wrap="none">
            <a:spAutoFit/>
          </a:bodyPr>
          <a:lstStyle/>
          <a:p>
            <a:r>
              <a:rPr lang="en-US" sz="1400">
                <a:solidFill>
                  <a:srgbClr val="000000"/>
                </a:solidFill>
                <a:latin typeface="Times New Roman" pitchFamily="18" charset="0"/>
              </a:rPr>
              <a:t>5,323</a:t>
            </a:r>
          </a:p>
        </p:txBody>
      </p:sp>
      <p:sp>
        <p:nvSpPr>
          <p:cNvPr id="9266" name="Line 162"/>
          <p:cNvSpPr>
            <a:spLocks noChangeShapeType="1"/>
          </p:cNvSpPr>
          <p:nvPr/>
        </p:nvSpPr>
        <p:spPr bwMode="auto">
          <a:xfrm flipV="1">
            <a:off x="4098925" y="2927350"/>
            <a:ext cx="838200" cy="452438"/>
          </a:xfrm>
          <a:prstGeom prst="line">
            <a:avLst/>
          </a:prstGeom>
          <a:noFill/>
          <a:ln w="38100">
            <a:solidFill>
              <a:srgbClr val="0000CC"/>
            </a:solidFill>
            <a:round/>
            <a:headEnd type="oval" w="med" len="med"/>
            <a:tailEnd type="triangle" w="med" len="med"/>
          </a:ln>
        </p:spPr>
        <p:txBody>
          <a:bodyPr/>
          <a:lstStyle/>
          <a:p>
            <a:endParaRPr lang="en-US"/>
          </a:p>
        </p:txBody>
      </p:sp>
      <p:sp>
        <p:nvSpPr>
          <p:cNvPr id="9267" name="Text Box 219"/>
          <p:cNvSpPr txBox="1">
            <a:spLocks noChangeArrowheads="1"/>
          </p:cNvSpPr>
          <p:nvPr/>
        </p:nvSpPr>
        <p:spPr bwMode="auto">
          <a:xfrm>
            <a:off x="6032500" y="3197225"/>
            <a:ext cx="588963" cy="307975"/>
          </a:xfrm>
          <a:prstGeom prst="rect">
            <a:avLst/>
          </a:prstGeom>
          <a:noFill/>
          <a:ln w="9525">
            <a:noFill/>
            <a:miter lim="800000"/>
            <a:headEnd/>
            <a:tailEnd/>
          </a:ln>
        </p:spPr>
        <p:txBody>
          <a:bodyPr wrap="none">
            <a:spAutoFit/>
          </a:bodyPr>
          <a:lstStyle/>
          <a:p>
            <a:r>
              <a:rPr lang="en-US" sz="1400">
                <a:solidFill>
                  <a:srgbClr val="000000"/>
                </a:solidFill>
                <a:latin typeface="Times New Roman" pitchFamily="18" charset="0"/>
              </a:rPr>
              <a:t>5,150</a:t>
            </a:r>
          </a:p>
        </p:txBody>
      </p:sp>
      <p:sp>
        <p:nvSpPr>
          <p:cNvPr id="100" name="Slide Number Placeholder 2"/>
          <p:cNvSpPr>
            <a:spLocks noGrp="1"/>
          </p:cNvSpPr>
          <p:nvPr>
            <p:ph type="sldNum" sz="quarter" idx="10"/>
          </p:nvPr>
        </p:nvSpPr>
        <p:spPr>
          <a:xfrm>
            <a:off x="8534400" y="6324600"/>
            <a:ext cx="381000" cy="476250"/>
          </a:xfrm>
        </p:spPr>
        <p:txBody>
          <a:bodyPr/>
          <a:lstStyle/>
          <a:p>
            <a:fld id="{A0A29C1D-A665-4C79-9EAA-133AAC52C876}" type="slidenum">
              <a:rPr lang="en-US"/>
              <a:pPr/>
              <a:t>7</a:t>
            </a:fld>
            <a:endParaRPr lang="en-US"/>
          </a:p>
        </p:txBody>
      </p:sp>
      <p:sp>
        <p:nvSpPr>
          <p:cNvPr id="101" name="Footer Placeholder 1"/>
          <p:cNvSpPr txBox="1">
            <a:spLocks/>
          </p:cNvSpPr>
          <p:nvPr/>
        </p:nvSpPr>
        <p:spPr>
          <a:xfrm>
            <a:off x="-228600" y="6553200"/>
            <a:ext cx="3124200" cy="333375"/>
          </a:xfrm>
          <a:prstGeom prst="rect">
            <a:avLst/>
          </a:prstGeom>
        </p:spPr>
        <p:txBody>
          <a:bodyPr anchor="ctr"/>
          <a:lstStyle/>
          <a:p>
            <a:pPr algn="ctr">
              <a:defRPr/>
            </a:pPr>
            <a:r>
              <a:rPr lang="en-US" sz="1000" dirty="0">
                <a:solidFill>
                  <a:schemeClr val="tx1">
                    <a:tint val="75000"/>
                  </a:schemeClr>
                </a:solidFill>
                <a:latin typeface="Arial" charset="0"/>
                <a:cs typeface="+mn-cs"/>
              </a:rPr>
              <a:t>MKT-SOB-SOE &amp; IncUBator-Sobh-9.14.2010</a:t>
            </a:r>
          </a:p>
        </p:txBody>
      </p:sp>
      <p:sp>
        <p:nvSpPr>
          <p:cNvPr id="9270" name="Line 162"/>
          <p:cNvSpPr>
            <a:spLocks noChangeShapeType="1"/>
          </p:cNvSpPr>
          <p:nvPr/>
        </p:nvSpPr>
        <p:spPr bwMode="auto">
          <a:xfrm>
            <a:off x="4981575" y="2970213"/>
            <a:ext cx="577850" cy="231775"/>
          </a:xfrm>
          <a:prstGeom prst="line">
            <a:avLst/>
          </a:prstGeom>
          <a:noFill/>
          <a:ln w="38100">
            <a:solidFill>
              <a:srgbClr val="0000CC"/>
            </a:solidFill>
            <a:round/>
            <a:headEnd type="oval" w="med" len="med"/>
            <a:tailEnd type="triangle" w="med" len="med"/>
          </a:ln>
        </p:spPr>
        <p:txBody>
          <a:bodyPr/>
          <a:lstStyle/>
          <a:p>
            <a:endParaRPr lang="en-US"/>
          </a:p>
        </p:txBody>
      </p:sp>
      <p:sp>
        <p:nvSpPr>
          <p:cNvPr id="9271" name="Line 162"/>
          <p:cNvSpPr>
            <a:spLocks noChangeShapeType="1"/>
          </p:cNvSpPr>
          <p:nvPr/>
        </p:nvSpPr>
        <p:spPr bwMode="auto">
          <a:xfrm flipV="1">
            <a:off x="5588000" y="3125788"/>
            <a:ext cx="804863" cy="73025"/>
          </a:xfrm>
          <a:prstGeom prst="line">
            <a:avLst/>
          </a:prstGeom>
          <a:noFill/>
          <a:ln w="38100">
            <a:solidFill>
              <a:srgbClr val="0000CC"/>
            </a:solidFill>
            <a:round/>
            <a:headEnd type="oval" w="med" len="me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1"/>
          <p:cNvSpPr>
            <a:spLocks noGrp="1"/>
          </p:cNvSpPr>
          <p:nvPr>
            <p:ph type="ftr" sz="quarter" idx="10"/>
          </p:nvPr>
        </p:nvSpPr>
        <p:spPr>
          <a:noFill/>
        </p:spPr>
        <p:txBody>
          <a:bodyPr/>
          <a:lstStyle/>
          <a:p>
            <a:r>
              <a:rPr lang="en-US"/>
              <a:t>MKT-SOB-SOE- 9-30-09</a:t>
            </a:r>
          </a:p>
        </p:txBody>
      </p:sp>
      <p:sp>
        <p:nvSpPr>
          <p:cNvPr id="10243" name="Slide Number Placeholder 2"/>
          <p:cNvSpPr>
            <a:spLocks noGrp="1"/>
          </p:cNvSpPr>
          <p:nvPr>
            <p:ph type="sldNum" sz="quarter" idx="11"/>
          </p:nvPr>
        </p:nvSpPr>
        <p:spPr>
          <a:noFill/>
        </p:spPr>
        <p:txBody>
          <a:bodyPr/>
          <a:lstStyle/>
          <a:p>
            <a:fld id="{B25F64E3-B0FD-43A2-97A7-C606EBB6F2AB}" type="slidenum">
              <a:rPr lang="en-US" smtClean="0"/>
              <a:pPr/>
              <a:t>8</a:t>
            </a:fld>
            <a:endParaRPr lang="en-US" smtClean="0"/>
          </a:p>
        </p:txBody>
      </p:sp>
      <p:sp>
        <p:nvSpPr>
          <p:cNvPr id="293908" name="Rectangle 20"/>
          <p:cNvSpPr>
            <a:spLocks noGrp="1" noChangeArrowheads="1"/>
          </p:cNvSpPr>
          <p:nvPr>
            <p:ph type="title" idx="4294967295"/>
          </p:nvPr>
        </p:nvSpPr>
        <p:spPr>
          <a:xfrm>
            <a:off x="1066800" y="198438"/>
            <a:ext cx="8077200" cy="1143000"/>
          </a:xfrm>
        </p:spPr>
        <p:txBody>
          <a:bodyPr/>
          <a:lstStyle/>
          <a:p>
            <a:pPr eaLnBrk="1" hangingPunct="1">
              <a:defRPr/>
            </a:pPr>
            <a:r>
              <a:rPr lang="en-US" sz="2800" b="1" dirty="0" smtClean="0">
                <a:solidFill>
                  <a:srgbClr val="7030A0"/>
                </a:solidFill>
                <a:effectLst>
                  <a:outerShdw blurRad="38100" dist="38100" dir="2700000" algn="tl">
                    <a:srgbClr val="C0C0C0"/>
                  </a:outerShdw>
                </a:effectLst>
                <a:latin typeface="Verdana" pitchFamily="34" charset="0"/>
              </a:rPr>
              <a:t>Inter-Disciplinary Management, Engineering, Technology &amp;  Leadership Competencies</a:t>
            </a:r>
          </a:p>
        </p:txBody>
      </p:sp>
      <p:sp>
        <p:nvSpPr>
          <p:cNvPr id="10245" name="Rectangle 12"/>
          <p:cNvSpPr>
            <a:spLocks noChangeArrowheads="1"/>
          </p:cNvSpPr>
          <p:nvPr/>
        </p:nvSpPr>
        <p:spPr bwMode="auto">
          <a:xfrm>
            <a:off x="0" y="1524000"/>
            <a:ext cx="9144000" cy="5334000"/>
          </a:xfrm>
          <a:prstGeom prst="rect">
            <a:avLst/>
          </a:prstGeom>
          <a:noFill/>
          <a:ln w="12700">
            <a:noFill/>
            <a:miter lim="800000"/>
            <a:headEnd/>
            <a:tailEnd/>
          </a:ln>
        </p:spPr>
        <p:txBody>
          <a:bodyPr wrap="none" anchor="ctr">
            <a:spAutoFit/>
          </a:bodyPr>
          <a:lstStyle/>
          <a:p>
            <a:pPr>
              <a:spcBef>
                <a:spcPct val="50000"/>
              </a:spcBef>
            </a:pPr>
            <a:endParaRPr lang="en-US" sz="2000" b="1">
              <a:solidFill>
                <a:schemeClr val="bg1"/>
              </a:solidFill>
              <a:latin typeface="Times New Roman" pitchFamily="18" charset="0"/>
            </a:endParaRPr>
          </a:p>
        </p:txBody>
      </p:sp>
      <p:sp>
        <p:nvSpPr>
          <p:cNvPr id="10246" name="Oval 52"/>
          <p:cNvSpPr>
            <a:spLocks noChangeArrowheads="1"/>
          </p:cNvSpPr>
          <p:nvPr/>
        </p:nvSpPr>
        <p:spPr bwMode="auto">
          <a:xfrm>
            <a:off x="2987675" y="3429000"/>
            <a:ext cx="3087688" cy="3143250"/>
          </a:xfrm>
          <a:prstGeom prst="ellipse">
            <a:avLst/>
          </a:prstGeom>
          <a:solidFill>
            <a:srgbClr val="00FFFF">
              <a:alpha val="50195"/>
            </a:srgbClr>
          </a:solidFill>
          <a:ln w="19050">
            <a:solidFill>
              <a:srgbClr val="00517E"/>
            </a:solidFill>
            <a:round/>
            <a:headEnd/>
            <a:tailEnd/>
          </a:ln>
        </p:spPr>
        <p:txBody>
          <a:bodyPr/>
          <a:lstStyle/>
          <a:p>
            <a:pPr>
              <a:spcBef>
                <a:spcPct val="50000"/>
              </a:spcBef>
            </a:pPr>
            <a:endParaRPr lang="en-US" sz="2000" b="1">
              <a:solidFill>
                <a:schemeClr val="bg1"/>
              </a:solidFill>
              <a:latin typeface="Times New Roman" pitchFamily="18" charset="0"/>
            </a:endParaRPr>
          </a:p>
        </p:txBody>
      </p:sp>
      <p:sp>
        <p:nvSpPr>
          <p:cNvPr id="10247" name="Line 14"/>
          <p:cNvSpPr>
            <a:spLocks noChangeShapeType="1"/>
          </p:cNvSpPr>
          <p:nvPr/>
        </p:nvSpPr>
        <p:spPr bwMode="auto">
          <a:xfrm>
            <a:off x="0" y="1600200"/>
            <a:ext cx="9144000" cy="0"/>
          </a:xfrm>
          <a:prstGeom prst="line">
            <a:avLst/>
          </a:prstGeom>
          <a:noFill/>
          <a:ln w="57150">
            <a:solidFill>
              <a:srgbClr val="680088"/>
            </a:solidFill>
            <a:round/>
            <a:headEnd/>
            <a:tailEnd/>
          </a:ln>
        </p:spPr>
        <p:txBody>
          <a:bodyPr>
            <a:spAutoFit/>
          </a:bodyPr>
          <a:lstStyle/>
          <a:p>
            <a:endParaRPr lang="en-US"/>
          </a:p>
        </p:txBody>
      </p:sp>
      <p:sp>
        <p:nvSpPr>
          <p:cNvPr id="10248" name="Oval 51"/>
          <p:cNvSpPr>
            <a:spLocks noChangeArrowheads="1"/>
          </p:cNvSpPr>
          <p:nvPr/>
        </p:nvSpPr>
        <p:spPr bwMode="auto">
          <a:xfrm>
            <a:off x="4197350" y="1687513"/>
            <a:ext cx="3086100" cy="3143250"/>
          </a:xfrm>
          <a:prstGeom prst="ellipse">
            <a:avLst/>
          </a:prstGeom>
          <a:solidFill>
            <a:srgbClr val="CCFFFF">
              <a:alpha val="50195"/>
            </a:srgbClr>
          </a:solidFill>
          <a:ln w="19050">
            <a:solidFill>
              <a:srgbClr val="000080"/>
            </a:solidFill>
            <a:round/>
            <a:headEnd/>
            <a:tailEnd/>
          </a:ln>
        </p:spPr>
        <p:txBody>
          <a:bodyPr/>
          <a:lstStyle/>
          <a:p>
            <a:pPr>
              <a:spcBef>
                <a:spcPct val="50000"/>
              </a:spcBef>
            </a:pPr>
            <a:endParaRPr lang="en-US" sz="2000" b="1">
              <a:solidFill>
                <a:schemeClr val="bg1"/>
              </a:solidFill>
              <a:latin typeface="Times New Roman" pitchFamily="18" charset="0"/>
            </a:endParaRPr>
          </a:p>
        </p:txBody>
      </p:sp>
      <p:sp>
        <p:nvSpPr>
          <p:cNvPr id="10249" name="Oval 53"/>
          <p:cNvSpPr>
            <a:spLocks noChangeArrowheads="1"/>
          </p:cNvSpPr>
          <p:nvPr/>
        </p:nvSpPr>
        <p:spPr bwMode="auto">
          <a:xfrm>
            <a:off x="1981200" y="1660525"/>
            <a:ext cx="3086100" cy="3143250"/>
          </a:xfrm>
          <a:prstGeom prst="ellipse">
            <a:avLst/>
          </a:prstGeom>
          <a:solidFill>
            <a:schemeClr val="accent1">
              <a:alpha val="50195"/>
            </a:schemeClr>
          </a:solidFill>
          <a:ln w="19050">
            <a:solidFill>
              <a:srgbClr val="008000"/>
            </a:solidFill>
            <a:round/>
            <a:headEnd/>
            <a:tailEnd/>
          </a:ln>
        </p:spPr>
        <p:txBody>
          <a:bodyPr/>
          <a:lstStyle/>
          <a:p>
            <a:pPr>
              <a:spcBef>
                <a:spcPct val="50000"/>
              </a:spcBef>
            </a:pPr>
            <a:endParaRPr lang="en-US" sz="2000" b="1">
              <a:solidFill>
                <a:schemeClr val="bg1"/>
              </a:solidFill>
              <a:latin typeface="Times New Roman" pitchFamily="18" charset="0"/>
            </a:endParaRPr>
          </a:p>
        </p:txBody>
      </p:sp>
      <p:sp>
        <p:nvSpPr>
          <p:cNvPr id="293942" name="Text Box 54"/>
          <p:cNvSpPr txBox="1">
            <a:spLocks noChangeArrowheads="1"/>
          </p:cNvSpPr>
          <p:nvPr/>
        </p:nvSpPr>
        <p:spPr bwMode="auto">
          <a:xfrm>
            <a:off x="1905000" y="2408238"/>
            <a:ext cx="2382838" cy="1554162"/>
          </a:xfrm>
          <a:prstGeom prst="rect">
            <a:avLst/>
          </a:prstGeom>
          <a:noFill/>
          <a:ln w="9525">
            <a:noFill/>
            <a:miter lim="800000"/>
            <a:headEnd/>
            <a:tailEnd/>
          </a:ln>
        </p:spPr>
        <p:txBody>
          <a:bodyPr/>
          <a:lstStyle/>
          <a:p>
            <a:pPr algn="ctr" eaLnBrk="0" hangingPunct="0">
              <a:defRPr/>
            </a:pPr>
            <a:r>
              <a:rPr lang="en-US" sz="2100" b="1">
                <a:solidFill>
                  <a:srgbClr val="065054"/>
                </a:solidFill>
                <a:effectLst>
                  <a:outerShdw blurRad="38100" dist="38100" dir="2700000" algn="tl">
                    <a:srgbClr val="C0C0C0"/>
                  </a:outerShdw>
                </a:effectLst>
                <a:latin typeface="Verdana" pitchFamily="34" charset="0"/>
                <a:cs typeface="+mn-cs"/>
              </a:rPr>
              <a:t>Leadership, People &amp; Team Building Skills</a:t>
            </a:r>
          </a:p>
        </p:txBody>
      </p:sp>
      <p:sp>
        <p:nvSpPr>
          <p:cNvPr id="293943" name="Text Box 55"/>
          <p:cNvSpPr txBox="1">
            <a:spLocks noChangeArrowheads="1"/>
          </p:cNvSpPr>
          <p:nvPr/>
        </p:nvSpPr>
        <p:spPr bwMode="auto">
          <a:xfrm>
            <a:off x="5029200" y="2209800"/>
            <a:ext cx="1916113" cy="1724025"/>
          </a:xfrm>
          <a:prstGeom prst="rect">
            <a:avLst/>
          </a:prstGeom>
          <a:noFill/>
          <a:ln w="9525">
            <a:noFill/>
            <a:miter lim="800000"/>
            <a:headEnd/>
            <a:tailEnd/>
          </a:ln>
        </p:spPr>
        <p:txBody>
          <a:bodyPr/>
          <a:lstStyle/>
          <a:p>
            <a:pPr algn="ctr" eaLnBrk="0" hangingPunct="0">
              <a:defRPr/>
            </a:pPr>
            <a:r>
              <a:rPr lang="en-US" sz="2100" b="1">
                <a:solidFill>
                  <a:srgbClr val="123887"/>
                </a:solidFill>
                <a:effectLst>
                  <a:outerShdw blurRad="38100" dist="38100" dir="2700000" algn="tl">
                    <a:srgbClr val="C0C0C0"/>
                  </a:outerShdw>
                </a:effectLst>
                <a:latin typeface="Verdana" pitchFamily="34" charset="0"/>
                <a:cs typeface="+mn-cs"/>
              </a:rPr>
              <a:t>Business/</a:t>
            </a:r>
          </a:p>
          <a:p>
            <a:pPr algn="ctr" eaLnBrk="0" hangingPunct="0">
              <a:defRPr/>
            </a:pPr>
            <a:r>
              <a:rPr lang="en-US" sz="2100" b="1">
                <a:solidFill>
                  <a:srgbClr val="123887"/>
                </a:solidFill>
                <a:effectLst>
                  <a:outerShdw blurRad="38100" dist="38100" dir="2700000" algn="tl">
                    <a:srgbClr val="C0C0C0"/>
                  </a:outerShdw>
                </a:effectLst>
                <a:latin typeface="Verdana" pitchFamily="34" charset="0"/>
                <a:cs typeface="+mn-cs"/>
              </a:rPr>
              <a:t>Industry Knowledge</a:t>
            </a:r>
          </a:p>
          <a:p>
            <a:pPr algn="ctr" eaLnBrk="0" hangingPunct="0">
              <a:defRPr/>
            </a:pPr>
            <a:r>
              <a:rPr lang="en-US" sz="2100" b="1">
                <a:solidFill>
                  <a:srgbClr val="123887"/>
                </a:solidFill>
                <a:effectLst>
                  <a:outerShdw blurRad="38100" dist="38100" dir="2700000" algn="tl">
                    <a:srgbClr val="C0C0C0"/>
                  </a:outerShdw>
                </a:effectLst>
                <a:latin typeface="Verdana" pitchFamily="34" charset="0"/>
                <a:cs typeface="+mn-cs"/>
              </a:rPr>
              <a:t> &amp; Process Skills</a:t>
            </a:r>
          </a:p>
          <a:p>
            <a:pPr algn="ctr" eaLnBrk="0" hangingPunct="0">
              <a:defRPr/>
            </a:pPr>
            <a:endParaRPr lang="en-US" sz="2000" b="1">
              <a:solidFill>
                <a:srgbClr val="123887"/>
              </a:solidFill>
              <a:effectLst>
                <a:outerShdw blurRad="38100" dist="38100" dir="2700000" algn="tl">
                  <a:srgbClr val="C0C0C0"/>
                </a:outerShdw>
              </a:effectLst>
              <a:latin typeface="Verdana" pitchFamily="34" charset="0"/>
              <a:cs typeface="+mn-cs"/>
            </a:endParaRPr>
          </a:p>
        </p:txBody>
      </p:sp>
      <p:sp>
        <p:nvSpPr>
          <p:cNvPr id="293944" name="Text Box 56"/>
          <p:cNvSpPr txBox="1">
            <a:spLocks noChangeArrowheads="1"/>
          </p:cNvSpPr>
          <p:nvPr/>
        </p:nvSpPr>
        <p:spPr bwMode="auto">
          <a:xfrm>
            <a:off x="3276600" y="4876800"/>
            <a:ext cx="2667000" cy="1143000"/>
          </a:xfrm>
          <a:prstGeom prst="rect">
            <a:avLst/>
          </a:prstGeom>
          <a:noFill/>
          <a:ln w="9525">
            <a:noFill/>
            <a:miter lim="800000"/>
            <a:headEnd/>
            <a:tailEnd/>
          </a:ln>
        </p:spPr>
        <p:txBody>
          <a:bodyPr/>
          <a:lstStyle/>
          <a:p>
            <a:pPr algn="ctr" eaLnBrk="0" hangingPunct="0">
              <a:defRPr/>
            </a:pPr>
            <a:r>
              <a:rPr lang="en-US" sz="2100" b="1">
                <a:solidFill>
                  <a:srgbClr val="0E4767"/>
                </a:solidFill>
                <a:effectLst>
                  <a:outerShdw blurRad="38100" dist="38100" dir="2700000" algn="tl">
                    <a:srgbClr val="C0C0C0"/>
                  </a:outerShdw>
                </a:effectLst>
                <a:latin typeface="Verdana" pitchFamily="34" charset="0"/>
                <a:cs typeface="+mn-cs"/>
              </a:rPr>
              <a:t>Technical/</a:t>
            </a:r>
          </a:p>
          <a:p>
            <a:pPr algn="ctr" eaLnBrk="0" hangingPunct="0">
              <a:defRPr/>
            </a:pPr>
            <a:r>
              <a:rPr lang="en-US" sz="2100" b="1">
                <a:solidFill>
                  <a:srgbClr val="0E4767"/>
                </a:solidFill>
                <a:effectLst>
                  <a:outerShdw blurRad="38100" dist="38100" dir="2700000" algn="tl">
                    <a:srgbClr val="C0C0C0"/>
                  </a:outerShdw>
                </a:effectLst>
                <a:latin typeface="Verdana" pitchFamily="34" charset="0"/>
                <a:cs typeface="+mn-cs"/>
              </a:rPr>
              <a:t>Engineering</a:t>
            </a:r>
          </a:p>
          <a:p>
            <a:pPr algn="ctr" eaLnBrk="0" hangingPunct="0">
              <a:defRPr/>
            </a:pPr>
            <a:r>
              <a:rPr lang="en-US" sz="2100" b="1">
                <a:solidFill>
                  <a:srgbClr val="0E4767"/>
                </a:solidFill>
                <a:effectLst>
                  <a:outerShdw blurRad="38100" dist="38100" dir="2700000" algn="tl">
                    <a:srgbClr val="C0C0C0"/>
                  </a:outerShdw>
                </a:effectLst>
                <a:latin typeface="Verdana" pitchFamily="34" charset="0"/>
                <a:cs typeface="+mn-cs"/>
              </a:rPr>
              <a:t>Skills</a:t>
            </a:r>
          </a:p>
        </p:txBody>
      </p:sp>
      <p:pic>
        <p:nvPicPr>
          <p:cNvPr id="10253" name="Picture 57" descr="UBlogo100x100"/>
          <p:cNvPicPr>
            <a:picLocks noChangeAspect="1" noChangeArrowheads="1"/>
          </p:cNvPicPr>
          <p:nvPr/>
        </p:nvPicPr>
        <p:blipFill>
          <a:blip r:embed="rId3" cstate="print"/>
          <a:srcRect/>
          <a:stretch>
            <a:fillRect/>
          </a:stretch>
        </p:blipFill>
        <p:spPr bwMode="auto">
          <a:xfrm>
            <a:off x="79375" y="79375"/>
            <a:ext cx="1063625" cy="1063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Rectangle 4"/>
          <p:cNvSpPr>
            <a:spLocks noGrp="1" noChangeArrowheads="1"/>
          </p:cNvSpPr>
          <p:nvPr>
            <p:ph type="title" idx="4294967295"/>
          </p:nvPr>
        </p:nvSpPr>
        <p:spPr>
          <a:xfrm>
            <a:off x="1066800" y="228600"/>
            <a:ext cx="8077200" cy="990600"/>
          </a:xfrm>
        </p:spPr>
        <p:txBody>
          <a:bodyPr/>
          <a:lstStyle/>
          <a:p>
            <a:pPr eaLnBrk="1" hangingPunct="1"/>
            <a:r>
              <a:rPr lang="en-US" sz="2800" b="1" smtClean="0">
                <a:solidFill>
                  <a:srgbClr val="7030A0"/>
                </a:solidFill>
                <a:effectLst>
                  <a:outerShdw blurRad="38100" dist="38100" dir="2700000" algn="tl">
                    <a:srgbClr val="C0C0C0"/>
                  </a:outerShdw>
                </a:effectLst>
                <a:latin typeface="Verdana" pitchFamily="34" charset="0"/>
              </a:rPr>
              <a:t>Current Graduate Degree Programs – Business &amp; Engineering</a:t>
            </a:r>
            <a:endParaRPr lang="en-US" sz="2800" b="1" smtClean="0">
              <a:solidFill>
                <a:srgbClr val="542E82"/>
              </a:solidFill>
              <a:effectLst>
                <a:outerShdw blurRad="38100" dist="38100" dir="2700000" algn="tl">
                  <a:srgbClr val="C0C0C0"/>
                </a:outerShdw>
              </a:effectLst>
              <a:latin typeface="Verdana" pitchFamily="34" charset="0"/>
            </a:endParaRPr>
          </a:p>
        </p:txBody>
      </p:sp>
      <p:sp>
        <p:nvSpPr>
          <p:cNvPr id="10243" name="Rectangle 2"/>
          <p:cNvSpPr>
            <a:spLocks noChangeArrowheads="1"/>
          </p:cNvSpPr>
          <p:nvPr/>
        </p:nvSpPr>
        <p:spPr bwMode="auto">
          <a:xfrm>
            <a:off x="0" y="1524000"/>
            <a:ext cx="9144000" cy="5334000"/>
          </a:xfrm>
          <a:prstGeom prst="rect">
            <a:avLst/>
          </a:prstGeom>
          <a:noFill/>
          <a:ln w="12700">
            <a:noFill/>
            <a:miter lim="800000"/>
            <a:headEnd/>
            <a:tailEnd/>
          </a:ln>
        </p:spPr>
        <p:txBody>
          <a:bodyPr wrap="none" anchor="ctr">
            <a:spAutoFit/>
          </a:bodyPr>
          <a:lstStyle/>
          <a:p>
            <a:pPr>
              <a:spcBef>
                <a:spcPct val="50000"/>
              </a:spcBef>
            </a:pPr>
            <a:endParaRPr lang="en-US" sz="2000" b="1">
              <a:solidFill>
                <a:schemeClr val="bg1"/>
              </a:solidFill>
              <a:latin typeface="Times New Roman" pitchFamily="18" charset="0"/>
            </a:endParaRPr>
          </a:p>
        </p:txBody>
      </p:sp>
      <p:sp>
        <p:nvSpPr>
          <p:cNvPr id="10244" name="Line 5"/>
          <p:cNvSpPr>
            <a:spLocks noChangeShapeType="1"/>
          </p:cNvSpPr>
          <p:nvPr/>
        </p:nvSpPr>
        <p:spPr bwMode="auto">
          <a:xfrm>
            <a:off x="0" y="1219200"/>
            <a:ext cx="9144000" cy="0"/>
          </a:xfrm>
          <a:prstGeom prst="line">
            <a:avLst/>
          </a:prstGeom>
          <a:noFill/>
          <a:ln w="57150">
            <a:solidFill>
              <a:srgbClr val="680088"/>
            </a:solidFill>
            <a:round/>
            <a:headEnd/>
            <a:tailEnd/>
          </a:ln>
        </p:spPr>
        <p:txBody>
          <a:bodyPr>
            <a:spAutoFit/>
          </a:bodyPr>
          <a:lstStyle/>
          <a:p>
            <a:endParaRPr lang="en-US"/>
          </a:p>
        </p:txBody>
      </p:sp>
      <p:sp>
        <p:nvSpPr>
          <p:cNvPr id="312327" name="Rectangle 7"/>
          <p:cNvSpPr>
            <a:spLocks noChangeArrowheads="1"/>
          </p:cNvSpPr>
          <p:nvPr/>
        </p:nvSpPr>
        <p:spPr bwMode="auto">
          <a:xfrm>
            <a:off x="152400" y="1328738"/>
            <a:ext cx="8991600" cy="5062537"/>
          </a:xfrm>
          <a:prstGeom prst="rect">
            <a:avLst/>
          </a:prstGeom>
          <a:noFill/>
          <a:ln w="12700">
            <a:noFill/>
            <a:miter lim="800000"/>
            <a:headEnd/>
            <a:tailEnd/>
          </a:ln>
          <a:effectLst/>
        </p:spPr>
        <p:txBody>
          <a:bodyPr>
            <a:spAutoFit/>
          </a:bodyPr>
          <a:lstStyle/>
          <a:p>
            <a:pPr marL="457200" indent="-400050" defTabSz="1257300">
              <a:lnSpc>
                <a:spcPct val="120000"/>
              </a:lnSpc>
              <a:spcBef>
                <a:spcPct val="50000"/>
              </a:spcBef>
              <a:buFont typeface="Wingdings" pitchFamily="2" charset="2"/>
              <a:buChar char="Ø"/>
              <a:tabLst>
                <a:tab pos="3143250" algn="l"/>
              </a:tabLst>
              <a:defRPr/>
            </a:pPr>
            <a:r>
              <a:rPr lang="en-US" sz="1700" b="1" dirty="0">
                <a:solidFill>
                  <a:srgbClr val="5201A3"/>
                </a:solidFill>
                <a:effectLst>
                  <a:outerShdw blurRad="38100" dist="38100" dir="2700000" algn="tl">
                    <a:srgbClr val="C0C0C0"/>
                  </a:outerShdw>
                </a:effectLst>
                <a:latin typeface="Verdana" pitchFamily="34" charset="0"/>
                <a:cs typeface="+mn-cs"/>
              </a:rPr>
              <a:t>M.S. in B.E.		(Biomedical Engineering)</a:t>
            </a:r>
          </a:p>
          <a:p>
            <a:pPr marL="457200" indent="-400050" defTabSz="1257300">
              <a:lnSpc>
                <a:spcPct val="120000"/>
              </a:lnSpc>
              <a:spcBef>
                <a:spcPct val="50000"/>
              </a:spcBef>
              <a:buFont typeface="Wingdings" pitchFamily="2" charset="2"/>
              <a:buChar char="Ø"/>
              <a:tabLst>
                <a:tab pos="3143250" algn="l"/>
              </a:tabLst>
              <a:defRPr/>
            </a:pPr>
            <a:r>
              <a:rPr lang="en-US" sz="1700" b="1" dirty="0">
                <a:solidFill>
                  <a:srgbClr val="5201A3"/>
                </a:solidFill>
                <a:effectLst>
                  <a:outerShdw blurRad="38100" dist="38100" dir="2700000" algn="tl">
                    <a:srgbClr val="C0C0C0"/>
                  </a:outerShdw>
                </a:effectLst>
                <a:latin typeface="Verdana" pitchFamily="34" charset="0"/>
                <a:cs typeface="+mn-cs"/>
              </a:rPr>
              <a:t>M.S. in C.S.		(Computer Science)</a:t>
            </a:r>
          </a:p>
          <a:p>
            <a:pPr marL="457200" indent="-400050" defTabSz="1257300">
              <a:lnSpc>
                <a:spcPct val="120000"/>
              </a:lnSpc>
              <a:spcBef>
                <a:spcPct val="45000"/>
              </a:spcBef>
              <a:buFont typeface="Wingdings" pitchFamily="2" charset="2"/>
              <a:buChar char="Ø"/>
              <a:tabLst>
                <a:tab pos="3143250" algn="l"/>
              </a:tabLst>
              <a:defRPr/>
            </a:pPr>
            <a:r>
              <a:rPr lang="en-US" sz="1700" b="1" dirty="0">
                <a:solidFill>
                  <a:srgbClr val="5201A3"/>
                </a:solidFill>
                <a:effectLst>
                  <a:outerShdw blurRad="38100" dist="38100" dir="2700000" algn="tl">
                    <a:srgbClr val="C0C0C0"/>
                  </a:outerShdw>
                </a:effectLst>
                <a:latin typeface="Verdana" pitchFamily="34" charset="0"/>
                <a:cs typeface="+mn-cs"/>
              </a:rPr>
              <a:t>M.S. in </a:t>
            </a:r>
            <a:r>
              <a:rPr lang="en-US" sz="1700" b="1" dirty="0" err="1">
                <a:solidFill>
                  <a:srgbClr val="5201A3"/>
                </a:solidFill>
                <a:effectLst>
                  <a:outerShdw blurRad="38100" dist="38100" dir="2700000" algn="tl">
                    <a:srgbClr val="C0C0C0"/>
                  </a:outerShdw>
                </a:effectLst>
                <a:latin typeface="Verdana" pitchFamily="34" charset="0"/>
                <a:cs typeface="+mn-cs"/>
              </a:rPr>
              <a:t>CpE</a:t>
            </a:r>
            <a:r>
              <a:rPr lang="en-US" sz="1700" b="1" dirty="0">
                <a:solidFill>
                  <a:srgbClr val="5201A3"/>
                </a:solidFill>
                <a:effectLst>
                  <a:outerShdw blurRad="38100" dist="38100" dir="2700000" algn="tl">
                    <a:srgbClr val="C0C0C0"/>
                  </a:outerShdw>
                </a:effectLst>
                <a:latin typeface="Verdana" pitchFamily="34" charset="0"/>
                <a:cs typeface="+mn-cs"/>
              </a:rPr>
              <a:t>		(Computer Engineering)</a:t>
            </a:r>
          </a:p>
          <a:p>
            <a:pPr marL="457200" indent="-400050" defTabSz="1257300">
              <a:lnSpc>
                <a:spcPct val="120000"/>
              </a:lnSpc>
              <a:spcBef>
                <a:spcPct val="45000"/>
              </a:spcBef>
              <a:buFont typeface="Wingdings" pitchFamily="2" charset="2"/>
              <a:buChar char="Ø"/>
              <a:tabLst>
                <a:tab pos="3143250" algn="l"/>
              </a:tabLst>
              <a:defRPr/>
            </a:pPr>
            <a:r>
              <a:rPr lang="en-US" sz="1700" b="1" dirty="0">
                <a:solidFill>
                  <a:srgbClr val="5201A3"/>
                </a:solidFill>
                <a:effectLst>
                  <a:outerShdw blurRad="38100" dist="38100" dir="2700000" algn="tl">
                    <a:srgbClr val="C0C0C0"/>
                  </a:outerShdw>
                </a:effectLst>
                <a:latin typeface="Verdana" pitchFamily="34" charset="0"/>
                <a:cs typeface="+mn-cs"/>
              </a:rPr>
              <a:t>M.S. in E.E.		(Electrical Engineering)  </a:t>
            </a:r>
          </a:p>
          <a:p>
            <a:pPr marL="457200" indent="-400050" defTabSz="1257300">
              <a:lnSpc>
                <a:spcPct val="120000"/>
              </a:lnSpc>
              <a:spcBef>
                <a:spcPct val="45000"/>
              </a:spcBef>
              <a:buFont typeface="Wingdings" pitchFamily="2" charset="2"/>
              <a:buChar char="Ø"/>
              <a:tabLst>
                <a:tab pos="3143250" algn="l"/>
              </a:tabLst>
              <a:defRPr/>
            </a:pPr>
            <a:r>
              <a:rPr lang="en-US" sz="1700" b="1" dirty="0">
                <a:solidFill>
                  <a:srgbClr val="5201A3"/>
                </a:solidFill>
                <a:effectLst>
                  <a:outerShdw blurRad="38100" dist="38100" dir="2700000" algn="tl">
                    <a:srgbClr val="C0C0C0"/>
                  </a:outerShdw>
                </a:effectLst>
                <a:latin typeface="Verdana" pitchFamily="34" charset="0"/>
                <a:cs typeface="+mn-cs"/>
              </a:rPr>
              <a:t>M.S. in M.E.		(Mechanical Engineering)</a:t>
            </a:r>
          </a:p>
          <a:p>
            <a:pPr marL="457200" indent="-400050" defTabSz="1257300">
              <a:lnSpc>
                <a:spcPct val="120000"/>
              </a:lnSpc>
              <a:spcBef>
                <a:spcPct val="45000"/>
              </a:spcBef>
              <a:buFont typeface="Wingdings" pitchFamily="2" charset="2"/>
              <a:buChar char="Ø"/>
              <a:tabLst>
                <a:tab pos="3143250" algn="l"/>
              </a:tabLst>
              <a:defRPr/>
            </a:pPr>
            <a:r>
              <a:rPr lang="en-US" sz="1700" b="1" dirty="0">
                <a:solidFill>
                  <a:srgbClr val="5201A3"/>
                </a:solidFill>
                <a:effectLst>
                  <a:outerShdw blurRad="38100" dist="38100" dir="2700000" algn="tl">
                    <a:srgbClr val="C0C0C0"/>
                  </a:outerShdw>
                </a:effectLst>
                <a:latin typeface="Verdana" pitchFamily="34" charset="0"/>
                <a:cs typeface="+mn-cs"/>
              </a:rPr>
              <a:t>M.S. in T.M.		(Technology Management)</a:t>
            </a:r>
          </a:p>
          <a:p>
            <a:pPr marL="457200" indent="-400050" defTabSz="1257300">
              <a:lnSpc>
                <a:spcPct val="120000"/>
              </a:lnSpc>
              <a:spcBef>
                <a:spcPct val="45000"/>
              </a:spcBef>
              <a:buFont typeface="Wingdings" pitchFamily="2" charset="2"/>
              <a:buChar char="Ø"/>
              <a:tabLst>
                <a:tab pos="3143250" algn="l"/>
              </a:tabLst>
              <a:defRPr/>
            </a:pPr>
            <a:r>
              <a:rPr lang="en-US" sz="1700" b="1" dirty="0">
                <a:solidFill>
                  <a:srgbClr val="5201A3"/>
                </a:solidFill>
                <a:effectLst>
                  <a:outerShdw blurRad="38100" dist="38100" dir="2700000" algn="tl">
                    <a:srgbClr val="C0C0C0"/>
                  </a:outerShdw>
                </a:effectLst>
                <a:latin typeface="Verdana" pitchFamily="34" charset="0"/>
                <a:cs typeface="+mn-cs"/>
              </a:rPr>
              <a:t>M.B.A./E.M.B.A.		(Business Administration)</a:t>
            </a:r>
          </a:p>
          <a:p>
            <a:pPr marL="457200" indent="-400050" defTabSz="1257300">
              <a:lnSpc>
                <a:spcPct val="120000"/>
              </a:lnSpc>
              <a:spcBef>
                <a:spcPct val="45000"/>
              </a:spcBef>
              <a:buFont typeface="Wingdings" pitchFamily="2" charset="2"/>
              <a:buChar char="Ø"/>
              <a:tabLst>
                <a:tab pos="3143250" algn="l"/>
              </a:tabLst>
              <a:defRPr/>
            </a:pPr>
            <a:r>
              <a:rPr lang="en-US" sz="1700" b="1" dirty="0">
                <a:solidFill>
                  <a:srgbClr val="5201A3"/>
                </a:solidFill>
                <a:effectLst>
                  <a:outerShdw blurRad="38100" dist="38100" dir="2700000" algn="tl">
                    <a:srgbClr val="C0C0C0"/>
                  </a:outerShdw>
                </a:effectLst>
                <a:latin typeface="Verdana" pitchFamily="34" charset="0"/>
                <a:cs typeface="+mn-cs"/>
              </a:rPr>
              <a:t>M.S. in MSIT		(Instructional Technology)</a:t>
            </a:r>
          </a:p>
          <a:p>
            <a:pPr marL="457200" indent="-400050" defTabSz="1257300">
              <a:lnSpc>
                <a:spcPct val="120000"/>
              </a:lnSpc>
              <a:spcBef>
                <a:spcPct val="45000"/>
              </a:spcBef>
              <a:buFont typeface="Wingdings" pitchFamily="2" charset="2"/>
              <a:buChar char="Ø"/>
              <a:tabLst>
                <a:tab pos="3143250" algn="l"/>
              </a:tabLst>
              <a:defRPr/>
            </a:pPr>
            <a:r>
              <a:rPr lang="en-US" sz="1700" b="1" dirty="0">
                <a:solidFill>
                  <a:srgbClr val="5201A3"/>
                </a:solidFill>
                <a:effectLst>
                  <a:outerShdw blurRad="38100" dist="38100" dir="2700000" algn="tl">
                    <a:srgbClr val="C0C0C0"/>
                  </a:outerShdw>
                </a:effectLst>
                <a:latin typeface="Verdana" pitchFamily="34" charset="0"/>
                <a:cs typeface="+mn-cs"/>
              </a:rPr>
              <a:t>M.S. in Counseling/HR	(Counseling &amp; Human Resources)</a:t>
            </a:r>
          </a:p>
          <a:p>
            <a:pPr marL="457200" indent="-400050" defTabSz="1257300">
              <a:lnSpc>
                <a:spcPct val="120000"/>
              </a:lnSpc>
              <a:spcBef>
                <a:spcPct val="45000"/>
              </a:spcBef>
              <a:buFont typeface="Wingdings" pitchFamily="2" charset="2"/>
              <a:buChar char="Ø"/>
              <a:tabLst>
                <a:tab pos="3143250" algn="l"/>
              </a:tabLst>
              <a:defRPr/>
            </a:pPr>
            <a:r>
              <a:rPr lang="en-US" sz="1700" b="1" dirty="0">
                <a:solidFill>
                  <a:srgbClr val="5201A3"/>
                </a:solidFill>
                <a:effectLst>
                  <a:outerShdw blurRad="38100" dist="38100" dir="2700000" algn="tl">
                    <a:srgbClr val="C0C0C0"/>
                  </a:outerShdw>
                </a:effectLst>
                <a:latin typeface="Verdana" pitchFamily="34" charset="0"/>
                <a:cs typeface="+mn-cs"/>
              </a:rPr>
              <a:t>PhD. in C.S. &amp; </a:t>
            </a:r>
            <a:r>
              <a:rPr lang="en-US" sz="1700" b="1" dirty="0" err="1">
                <a:solidFill>
                  <a:srgbClr val="5201A3"/>
                </a:solidFill>
                <a:effectLst>
                  <a:outerShdw blurRad="38100" dist="38100" dir="2700000" algn="tl">
                    <a:srgbClr val="C0C0C0"/>
                  </a:outerShdw>
                </a:effectLst>
                <a:latin typeface="Verdana" pitchFamily="34" charset="0"/>
                <a:cs typeface="+mn-cs"/>
              </a:rPr>
              <a:t>CpE</a:t>
            </a:r>
            <a:r>
              <a:rPr lang="en-US" sz="1700" b="1" dirty="0">
                <a:solidFill>
                  <a:srgbClr val="5201A3"/>
                </a:solidFill>
                <a:effectLst>
                  <a:outerShdw blurRad="38100" dist="38100" dir="2700000" algn="tl">
                    <a:srgbClr val="C0C0C0"/>
                  </a:outerShdw>
                </a:effectLst>
                <a:latin typeface="Verdana" pitchFamily="34" charset="0"/>
                <a:cs typeface="+mn-cs"/>
              </a:rPr>
              <a:t>		(Computer Science &amp; Engineering)</a:t>
            </a:r>
          </a:p>
          <a:p>
            <a:pPr marL="457200" indent="-400050" defTabSz="1257300">
              <a:spcBef>
                <a:spcPct val="45000"/>
              </a:spcBef>
              <a:buFont typeface="Wingdings" pitchFamily="2" charset="2"/>
              <a:buChar char="Ø"/>
              <a:tabLst>
                <a:tab pos="3143250" algn="l"/>
              </a:tabLst>
              <a:defRPr/>
            </a:pPr>
            <a:r>
              <a:rPr lang="en-US" sz="1700" b="1" dirty="0">
                <a:solidFill>
                  <a:srgbClr val="5201A3"/>
                </a:solidFill>
                <a:effectLst>
                  <a:outerShdw blurRad="38100" dist="38100" dir="2700000" algn="tl">
                    <a:srgbClr val="C0C0C0"/>
                  </a:outerShdw>
                </a:effectLst>
                <a:latin typeface="Verdana" pitchFamily="34" charset="0"/>
                <a:cs typeface="+mn-cs"/>
              </a:rPr>
              <a:t>PhD in T.M.		(Technology Management - Proposal </a:t>
            </a:r>
          </a:p>
          <a:p>
            <a:pPr marL="2057400" lvl="4" indent="-228600" defTabSz="1257300">
              <a:spcBef>
                <a:spcPct val="45000"/>
              </a:spcBef>
              <a:buFont typeface="Wingdings" pitchFamily="2" charset="2"/>
              <a:buNone/>
              <a:tabLst>
                <a:tab pos="3143250" algn="l"/>
              </a:tabLst>
              <a:defRPr/>
            </a:pPr>
            <a:r>
              <a:rPr lang="en-US" sz="1700" b="1" dirty="0">
                <a:solidFill>
                  <a:srgbClr val="5201A3"/>
                </a:solidFill>
                <a:effectLst>
                  <a:outerShdw blurRad="38100" dist="38100" dir="2700000" algn="tl">
                    <a:srgbClr val="C0C0C0"/>
                  </a:outerShdw>
                </a:effectLst>
                <a:latin typeface="Verdana" pitchFamily="34" charset="0"/>
                <a:cs typeface="+mn-cs"/>
              </a:rPr>
              <a:t>			  Completed and Under Review)	</a:t>
            </a:r>
          </a:p>
        </p:txBody>
      </p:sp>
      <p:pic>
        <p:nvPicPr>
          <p:cNvPr id="10246" name="Picture 8" descr="UBlogo100x100"/>
          <p:cNvPicPr>
            <a:picLocks noChangeAspect="1" noChangeArrowheads="1"/>
          </p:cNvPicPr>
          <p:nvPr/>
        </p:nvPicPr>
        <p:blipFill>
          <a:blip r:embed="rId3" cstate="print"/>
          <a:srcRect/>
          <a:stretch>
            <a:fillRect/>
          </a:stretch>
        </p:blipFill>
        <p:spPr bwMode="auto">
          <a:xfrm>
            <a:off x="79375" y="79375"/>
            <a:ext cx="1063625" cy="1063625"/>
          </a:xfrm>
          <a:prstGeom prst="rect">
            <a:avLst/>
          </a:prstGeom>
          <a:noFill/>
          <a:ln w="9525">
            <a:noFill/>
            <a:miter lim="800000"/>
            <a:headEnd/>
            <a:tailEnd/>
          </a:ln>
        </p:spPr>
      </p:pic>
      <p:sp>
        <p:nvSpPr>
          <p:cNvPr id="10248" name="Slide Number Placeholder 2"/>
          <p:cNvSpPr>
            <a:spLocks noGrp="1"/>
          </p:cNvSpPr>
          <p:nvPr>
            <p:ph type="sldNum" sz="quarter" idx="10"/>
          </p:nvPr>
        </p:nvSpPr>
        <p:spPr>
          <a:xfrm>
            <a:off x="8534400" y="6324600"/>
            <a:ext cx="381000" cy="476250"/>
          </a:xfrm>
        </p:spPr>
        <p:txBody>
          <a:bodyPr/>
          <a:lstStyle/>
          <a:p>
            <a:fld id="{E5CC3723-B9E5-43C0-9DDA-EC29A79D7FF1}" type="slidenum">
              <a:rPr lang="en-US"/>
              <a:pPr/>
              <a:t>9</a:t>
            </a:fld>
            <a:endParaRPr lang="en-US"/>
          </a:p>
        </p:txBody>
      </p:sp>
      <p:sp>
        <p:nvSpPr>
          <p:cNvPr id="10" name="Footer Placeholder 1"/>
          <p:cNvSpPr>
            <a:spLocks noGrp="1"/>
          </p:cNvSpPr>
          <p:nvPr>
            <p:ph type="ftr" sz="quarter" idx="11"/>
          </p:nvPr>
        </p:nvSpPr>
        <p:spPr>
          <a:xfrm>
            <a:off x="-228600" y="6553200"/>
            <a:ext cx="3124200" cy="333375"/>
          </a:xfrm>
        </p:spPr>
        <p:txBody>
          <a:bodyPr/>
          <a:lstStyle/>
          <a:p>
            <a:pPr>
              <a:defRPr/>
            </a:pPr>
            <a:r>
              <a:rPr lang="en-US" sz="1000"/>
              <a:t>MKT-SOB-SOE &amp; </a:t>
            </a:r>
            <a:r>
              <a:rPr lang="en-US" sz="1000" smtClean="0"/>
              <a:t>IncUBator-Sobh-9.14.2010</a:t>
            </a:r>
            <a:endParaRPr lang="en-US" sz="100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14800</TotalTime>
  <Words>3321</Words>
  <Application>Microsoft Office PowerPoint</Application>
  <PresentationFormat>On-screen Show (4:3)</PresentationFormat>
  <Paragraphs>799</Paragraphs>
  <Slides>47</Slides>
  <Notes>20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Design</vt:lpstr>
      <vt:lpstr>Slide 1</vt:lpstr>
      <vt:lpstr>Outline</vt:lpstr>
      <vt:lpstr>University of Bridgeport   </vt:lpstr>
      <vt:lpstr>Slide 4</vt:lpstr>
      <vt:lpstr>UB Schools</vt:lpstr>
      <vt:lpstr>Accreditations</vt:lpstr>
      <vt:lpstr>Slide 7</vt:lpstr>
      <vt:lpstr>Inter-Disciplinary Management, Engineering, Technology &amp;  Leadership Competencies</vt:lpstr>
      <vt:lpstr>Current Graduate Degree Programs – Business &amp; Engineering</vt:lpstr>
      <vt:lpstr>Concentrations</vt:lpstr>
      <vt:lpstr>Slide 11</vt:lpstr>
      <vt:lpstr>Slide 12</vt:lpstr>
      <vt:lpstr>MS – Technology Management Curriculum &amp; Choices*</vt:lpstr>
      <vt:lpstr>MS – Computer Science Curriculum *</vt:lpstr>
      <vt:lpstr>MS – Computer Engineering Curriculum *</vt:lpstr>
      <vt:lpstr>Slide 16</vt:lpstr>
      <vt:lpstr>MS – Mechanical Engineering Curriculum &amp; Choices*</vt:lpstr>
      <vt:lpstr>Slide 18</vt:lpstr>
      <vt:lpstr>MBA with a Difference</vt:lpstr>
      <vt:lpstr>MBA Concentrations</vt:lpstr>
      <vt:lpstr>MBA Curriculum </vt:lpstr>
      <vt:lpstr>Inter-Disciplinary (Dual) Graduate M.S. &amp;/or M.S./MBA Degree &amp; Certificate Programs – Business, Engineering &amp; Education</vt:lpstr>
      <vt:lpstr>Committed and Caring Faculty </vt:lpstr>
      <vt:lpstr>Understanding The Needs of International Students</vt:lpstr>
      <vt:lpstr>Student Life</vt:lpstr>
      <vt:lpstr>International Festival</vt:lpstr>
      <vt:lpstr>Slide 27</vt:lpstr>
      <vt:lpstr>Safety</vt:lpstr>
      <vt:lpstr>Student Employment</vt:lpstr>
      <vt:lpstr>Financial Stipends and Scholarships </vt:lpstr>
      <vt:lpstr>Financial Stipends and Scholarships –  Graduate Students  </vt:lpstr>
      <vt:lpstr>Slide 32</vt:lpstr>
      <vt:lpstr>Value Proposition/Objectives</vt:lpstr>
      <vt:lpstr>Target Market – CTech IncUBator @ University of Bridgeport</vt:lpstr>
      <vt:lpstr>Slide 35</vt:lpstr>
      <vt:lpstr>CTech IncUBator Tenant Services &amp; Resources</vt:lpstr>
      <vt:lpstr>Slide 37</vt:lpstr>
      <vt:lpstr>Slide 38</vt:lpstr>
      <vt:lpstr>Representative Companies Who Have Hired UB Interns and/or Graduates </vt:lpstr>
      <vt:lpstr>Slide 40</vt:lpstr>
      <vt:lpstr>Slide 41</vt:lpstr>
      <vt:lpstr>Research Areas –  Technology Management</vt:lpstr>
      <vt:lpstr>Research Areas - Computer Science &amp;  Engineering</vt:lpstr>
      <vt:lpstr>Research Areas - Electrical Engineering</vt:lpstr>
      <vt:lpstr>Research Areas – Mechanical Engineering</vt:lpstr>
      <vt:lpstr>Research Areas –  Bio-Medical Engineering</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December</dc:creator>
  <cp:lastModifiedBy>admin2</cp:lastModifiedBy>
  <cp:revision>846</cp:revision>
  <cp:lastPrinted>2002-07-22T20:48:42Z</cp:lastPrinted>
  <dcterms:created xsi:type="dcterms:W3CDTF">2010-03-08T16:18:44Z</dcterms:created>
  <dcterms:modified xsi:type="dcterms:W3CDTF">2011-02-25T18:15:39Z</dcterms:modified>
</cp:coreProperties>
</file>